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49"/>
  </p:notesMasterIdLst>
  <p:sldIdLst>
    <p:sldId id="257" r:id="rId2"/>
    <p:sldId id="312" r:id="rId3"/>
    <p:sldId id="376" r:id="rId4"/>
    <p:sldId id="336" r:id="rId5"/>
    <p:sldId id="375" r:id="rId6"/>
    <p:sldId id="366" r:id="rId7"/>
    <p:sldId id="381" r:id="rId8"/>
    <p:sldId id="343" r:id="rId9"/>
    <p:sldId id="377" r:id="rId10"/>
    <p:sldId id="367" r:id="rId11"/>
    <p:sldId id="344" r:id="rId12"/>
    <p:sldId id="351" r:id="rId13"/>
    <p:sldId id="346" r:id="rId14"/>
    <p:sldId id="350" r:id="rId15"/>
    <p:sldId id="359" r:id="rId16"/>
    <p:sldId id="372" r:id="rId17"/>
    <p:sldId id="362" r:id="rId18"/>
    <p:sldId id="368" r:id="rId19"/>
    <p:sldId id="369" r:id="rId20"/>
    <p:sldId id="383" r:id="rId21"/>
    <p:sldId id="354" r:id="rId22"/>
    <p:sldId id="355" r:id="rId23"/>
    <p:sldId id="356" r:id="rId24"/>
    <p:sldId id="345" r:id="rId25"/>
    <p:sldId id="342" r:id="rId26"/>
    <p:sldId id="353" r:id="rId27"/>
    <p:sldId id="357" r:id="rId28"/>
    <p:sldId id="363" r:id="rId29"/>
    <p:sldId id="358" r:id="rId30"/>
    <p:sldId id="360" r:id="rId31"/>
    <p:sldId id="361" r:id="rId32"/>
    <p:sldId id="364" r:id="rId33"/>
    <p:sldId id="365" r:id="rId34"/>
    <p:sldId id="373" r:id="rId35"/>
    <p:sldId id="370" r:id="rId36"/>
    <p:sldId id="374" r:id="rId37"/>
    <p:sldId id="379" r:id="rId38"/>
    <p:sldId id="380" r:id="rId39"/>
    <p:sldId id="382" r:id="rId40"/>
    <p:sldId id="386" r:id="rId41"/>
    <p:sldId id="378" r:id="rId42"/>
    <p:sldId id="384" r:id="rId43"/>
    <p:sldId id="385" r:id="rId44"/>
    <p:sldId id="348" r:id="rId45"/>
    <p:sldId id="371" r:id="rId46"/>
    <p:sldId id="311" r:id="rId47"/>
    <p:sldId id="310" r:id="rId48"/>
  </p:sldIdLst>
  <p:sldSz cx="12192000" cy="6858000"/>
  <p:notesSz cx="9928225" cy="67976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250" autoAdjust="0"/>
    <p:restoredTop sz="94674"/>
  </p:normalViewPr>
  <p:slideViewPr>
    <p:cSldViewPr snapToGrid="0" snapToObjects="1" showGuides="1">
      <p:cViewPr varScale="1">
        <p:scale>
          <a:sx n="67" d="100"/>
          <a:sy n="67" d="100"/>
        </p:scale>
        <p:origin x="52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4302231" cy="341064"/>
          </a:xfrm>
          <a:prstGeom prst="rect">
            <a:avLst/>
          </a:prstGeom>
        </p:spPr>
        <p:txBody>
          <a:bodyPr vert="horz" lIns="91440" tIns="45720" rIns="91440" bIns="45720" rtlCol="0"/>
          <a:lstStyle>
            <a:lvl1pPr algn="l">
              <a:defRPr sz="1200" b="0" i="0">
                <a:latin typeface="Arial Regular"/>
              </a:defRPr>
            </a:lvl1pPr>
          </a:lstStyle>
          <a:p>
            <a:endParaRPr lang="en-US" dirty="0"/>
          </a:p>
        </p:txBody>
      </p:sp>
      <p:sp>
        <p:nvSpPr>
          <p:cNvPr id="3" name="Date Placeholder 2"/>
          <p:cNvSpPr>
            <a:spLocks noGrp="1"/>
          </p:cNvSpPr>
          <p:nvPr>
            <p:ph type="dt" idx="1"/>
          </p:nvPr>
        </p:nvSpPr>
        <p:spPr>
          <a:xfrm>
            <a:off x="5623697" y="1"/>
            <a:ext cx="4302231" cy="341064"/>
          </a:xfrm>
          <a:prstGeom prst="rect">
            <a:avLst/>
          </a:prstGeom>
        </p:spPr>
        <p:txBody>
          <a:bodyPr vert="horz" lIns="91440" tIns="45720" rIns="91440" bIns="45720" rtlCol="0"/>
          <a:lstStyle>
            <a:lvl1pPr algn="r">
              <a:defRPr sz="1200" b="0" i="0">
                <a:latin typeface="Arial Regular"/>
              </a:defRPr>
            </a:lvl1pPr>
          </a:lstStyle>
          <a:p>
            <a:fld id="{0239D73C-AF14-7643-8BC7-209F4FB10DDF}" type="datetimeFigureOut">
              <a:rPr lang="en-US" smtClean="0"/>
              <a:pPr/>
              <a:t>1/8/2024</a:t>
            </a:fld>
            <a:endParaRPr lang="en-US" dirty="0"/>
          </a:p>
        </p:txBody>
      </p:sp>
      <p:sp>
        <p:nvSpPr>
          <p:cNvPr id="4" name="Slide Image Placeholder 3"/>
          <p:cNvSpPr>
            <a:spLocks noGrp="1" noRot="1" noChangeAspect="1"/>
          </p:cNvSpPr>
          <p:nvPr>
            <p:ph type="sldImg" idx="2"/>
          </p:nvPr>
        </p:nvSpPr>
        <p:spPr>
          <a:xfrm>
            <a:off x="2925763" y="849313"/>
            <a:ext cx="4076700" cy="2293937"/>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992823" y="3271381"/>
            <a:ext cx="7942580" cy="2676585"/>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6456612"/>
            <a:ext cx="4302231" cy="341063"/>
          </a:xfrm>
          <a:prstGeom prst="rect">
            <a:avLst/>
          </a:prstGeom>
        </p:spPr>
        <p:txBody>
          <a:bodyPr vert="horz" lIns="91440" tIns="45720" rIns="91440" bIns="45720" rtlCol="0" anchor="b"/>
          <a:lstStyle>
            <a:lvl1pPr algn="l">
              <a:defRPr sz="1200" b="0" i="0">
                <a:latin typeface="Arial Regular"/>
              </a:defRPr>
            </a:lvl1pPr>
          </a:lstStyle>
          <a:p>
            <a:endParaRPr lang="en-US" dirty="0"/>
          </a:p>
        </p:txBody>
      </p:sp>
      <p:sp>
        <p:nvSpPr>
          <p:cNvPr id="7" name="Slide Number Placeholder 6"/>
          <p:cNvSpPr>
            <a:spLocks noGrp="1"/>
          </p:cNvSpPr>
          <p:nvPr>
            <p:ph type="sldNum" sz="quarter" idx="5"/>
          </p:nvPr>
        </p:nvSpPr>
        <p:spPr>
          <a:xfrm>
            <a:off x="5623697" y="6456612"/>
            <a:ext cx="4302231" cy="341063"/>
          </a:xfrm>
          <a:prstGeom prst="rect">
            <a:avLst/>
          </a:prstGeom>
        </p:spPr>
        <p:txBody>
          <a:bodyPr vert="horz" lIns="91440" tIns="45720" rIns="91440" bIns="45720" rtlCol="0" anchor="b"/>
          <a:lstStyle>
            <a:lvl1pPr algn="r">
              <a:defRPr sz="1200" b="0" i="0">
                <a:latin typeface="Arial Regular"/>
              </a:defRPr>
            </a:lvl1pPr>
          </a:lstStyle>
          <a:p>
            <a:fld id="{F52A25F9-16D3-E64A-8639-7B020C319E7B}" type="slidenum">
              <a:rPr lang="en-US" smtClean="0"/>
              <a:pPr/>
              <a:t>‹#›</a:t>
            </a:fld>
            <a:endParaRPr lang="en-US" dirty="0"/>
          </a:p>
        </p:txBody>
      </p:sp>
    </p:spTree>
    <p:extLst>
      <p:ext uri="{BB962C8B-B14F-4D97-AF65-F5344CB8AC3E}">
        <p14:creationId xmlns:p14="http://schemas.microsoft.com/office/powerpoint/2010/main" val="190897307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Regular"/>
        <a:ea typeface="+mn-ea"/>
        <a:cs typeface="+mn-cs"/>
      </a:defRPr>
    </a:lvl1pPr>
    <a:lvl2pPr marL="457200" algn="l" defTabSz="914400" rtl="0" eaLnBrk="1" latinLnBrk="0" hangingPunct="1">
      <a:defRPr sz="1200" b="0" i="0" kern="1200">
        <a:solidFill>
          <a:schemeClr val="tx1"/>
        </a:solidFill>
        <a:latin typeface="Arial Regular"/>
        <a:ea typeface="+mn-ea"/>
        <a:cs typeface="+mn-cs"/>
      </a:defRPr>
    </a:lvl2pPr>
    <a:lvl3pPr marL="914400" algn="l" defTabSz="914400" rtl="0" eaLnBrk="1" latinLnBrk="0" hangingPunct="1">
      <a:defRPr sz="1200" b="0" i="0" kern="1200">
        <a:solidFill>
          <a:schemeClr val="tx1"/>
        </a:solidFill>
        <a:latin typeface="Arial Regular"/>
        <a:ea typeface="+mn-ea"/>
        <a:cs typeface="+mn-cs"/>
      </a:defRPr>
    </a:lvl3pPr>
    <a:lvl4pPr marL="1371600" algn="l" defTabSz="914400" rtl="0" eaLnBrk="1" latinLnBrk="0" hangingPunct="1">
      <a:defRPr sz="1200" b="0" i="0" kern="1200">
        <a:solidFill>
          <a:schemeClr val="tx1"/>
        </a:solidFill>
        <a:latin typeface="Arial Regular"/>
        <a:ea typeface="+mn-ea"/>
        <a:cs typeface="+mn-cs"/>
      </a:defRPr>
    </a:lvl4pPr>
    <a:lvl5pPr marL="1828800" algn="l" defTabSz="914400" rtl="0" eaLnBrk="1" latinLnBrk="0" hangingPunct="1">
      <a:defRPr sz="1200" b="0" i="0" kern="1200">
        <a:solidFill>
          <a:schemeClr val="tx1"/>
        </a:solidFill>
        <a:latin typeface="Arial Regular"/>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buNone/>
              <a:defRPr sz="2800" b="0" i="0">
                <a:solidFill>
                  <a:schemeClr val="tx1"/>
                </a:solidFill>
                <a:latin typeface="+mn-lt"/>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oAutofit/>
          </a:bodyPr>
          <a:lstStyle>
            <a:lvl1pPr algn="l">
              <a:lnSpc>
                <a:spcPts val="5800"/>
              </a:lnSpc>
              <a:defRPr sz="6000" b="1" i="0" cap="all" baseline="0">
                <a:solidFill>
                  <a:schemeClr val="tx2"/>
                </a:solidFill>
                <a:latin typeface="Arial" charset="0"/>
                <a:ea typeface="Arial" charset="0"/>
                <a:cs typeface="Arial" charset="0"/>
              </a:defRPr>
            </a:lvl1pPr>
          </a:lstStyle>
          <a:p>
            <a:r>
              <a:rPr lang="en-US" dirty="0"/>
              <a:t>Presentation</a:t>
            </a:r>
            <a:br>
              <a:rPr lang="en-US" dirty="0"/>
            </a:br>
            <a:r>
              <a:rPr lang="en-US" dirty="0"/>
              <a:t>Title</a:t>
            </a:r>
          </a:p>
        </p:txBody>
      </p:sp>
      <p:sp>
        <p:nvSpPr>
          <p:cNvPr id="3" name="TextBox 2">
            <a:extLst>
              <a:ext uri="{FF2B5EF4-FFF2-40B4-BE49-F238E27FC236}">
                <a16:creationId xmlns:a16="http://schemas.microsoft.com/office/drawing/2014/main" id="{0C5535E2-9CDC-428E-97B1-96DC37EA94E9}"/>
              </a:ext>
            </a:extLst>
          </p:cNvPr>
          <p:cNvSpPr txBox="1"/>
          <p:nvPr userDrawn="1"/>
        </p:nvSpPr>
        <p:spPr>
          <a:xfrm>
            <a:off x="658368" y="6010861"/>
            <a:ext cx="2912016" cy="369332"/>
          </a:xfrm>
          <a:prstGeom prst="rect">
            <a:avLst/>
          </a:prstGeom>
          <a:noFill/>
        </p:spPr>
        <p:txBody>
          <a:bodyPr wrap="none" rtlCol="1">
            <a:spAutoFit/>
          </a:bodyPr>
          <a:lstStyle/>
          <a:p>
            <a:r>
              <a:rPr lang="en-US" dirty="0">
                <a:cs typeface="Titr" panose="00000700000000000000" pitchFamily="2" charset="-78"/>
              </a:rPr>
              <a:t>UNIVERSITY OF ZANJAN</a:t>
            </a:r>
            <a:endParaRPr lang="fa-IR" dirty="0">
              <a:cs typeface="Titr" panose="00000700000000000000" pitchFamily="2" charset="-78"/>
            </a:endParaRPr>
          </a:p>
        </p:txBody>
      </p:sp>
    </p:spTree>
    <p:extLst>
      <p:ext uri="{BB962C8B-B14F-4D97-AF65-F5344CB8AC3E}">
        <p14:creationId xmlns:p14="http://schemas.microsoft.com/office/powerpoint/2010/main" val="3825410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10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and Photo">
    <p:spTree>
      <p:nvGrpSpPr>
        <p:cNvPr id="1" name=""/>
        <p:cNvGrpSpPr/>
        <p:nvPr/>
      </p:nvGrpSpPr>
      <p:grpSpPr>
        <a:xfrm>
          <a:off x="0" y="0"/>
          <a:ext cx="0" cy="0"/>
          <a:chOff x="0" y="0"/>
          <a:chExt cx="0" cy="0"/>
        </a:xfrm>
      </p:grpSpPr>
      <p:sp>
        <p:nvSpPr>
          <p:cNvPr id="5" name="Picture Placeholder 2">
            <a:extLst>
              <a:ext uri="{FF2B5EF4-FFF2-40B4-BE49-F238E27FC236}">
                <a16:creationId xmlns:a16="http://schemas.microsoft.com/office/drawing/2014/main" id="{DC6EF38F-8DF7-3941-B22C-502232E4CB0B}"/>
              </a:ext>
            </a:extLst>
          </p:cNvPr>
          <p:cNvSpPr>
            <a:spLocks noGrp="1" noChangeAspect="1"/>
          </p:cNvSpPr>
          <p:nvPr>
            <p:ph type="pic" idx="13"/>
          </p:nvPr>
        </p:nvSpPr>
        <p:spPr>
          <a:xfrm>
            <a:off x="5098566" y="1079500"/>
            <a:ext cx="7093434" cy="57785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1616792"/>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and Three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2">
            <a:extLst>
              <a:ext uri="{FF2B5EF4-FFF2-40B4-BE49-F238E27FC236}">
                <a16:creationId xmlns:a16="http://schemas.microsoft.com/office/drawing/2014/main" id="{0CAA554F-B37C-9E47-B5E4-82235D4EC6CD}"/>
              </a:ext>
            </a:extLst>
          </p:cNvPr>
          <p:cNvSpPr>
            <a:spLocks noGrp="1" noChangeAspect="1"/>
          </p:cNvSpPr>
          <p:nvPr>
            <p:ph type="pic" idx="13"/>
          </p:nvPr>
        </p:nvSpPr>
        <p:spPr>
          <a:xfrm>
            <a:off x="5114631" y="1066800"/>
            <a:ext cx="7077369" cy="2932598"/>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8" name="Picture Placeholder 2">
            <a:extLst>
              <a:ext uri="{FF2B5EF4-FFF2-40B4-BE49-F238E27FC236}">
                <a16:creationId xmlns:a16="http://schemas.microsoft.com/office/drawing/2014/main" id="{9F5FDDA2-E7AF-294B-ACDF-BDB5997277BC}"/>
              </a:ext>
            </a:extLst>
          </p:cNvPr>
          <p:cNvSpPr>
            <a:spLocks noGrp="1" noChangeAspect="1"/>
          </p:cNvSpPr>
          <p:nvPr>
            <p:ph type="pic" idx="14"/>
          </p:nvPr>
        </p:nvSpPr>
        <p:spPr>
          <a:xfrm>
            <a:off x="5114631" y="3998296"/>
            <a:ext cx="360252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
        <p:nvSpPr>
          <p:cNvPr id="9" name="Picture Placeholder 2">
            <a:extLst>
              <a:ext uri="{FF2B5EF4-FFF2-40B4-BE49-F238E27FC236}">
                <a16:creationId xmlns:a16="http://schemas.microsoft.com/office/drawing/2014/main" id="{F2499D1A-BF4E-8444-BF94-86863CA11648}"/>
              </a:ext>
            </a:extLst>
          </p:cNvPr>
          <p:cNvSpPr>
            <a:spLocks noGrp="1" noChangeAspect="1"/>
          </p:cNvSpPr>
          <p:nvPr>
            <p:ph type="pic" idx="15"/>
          </p:nvPr>
        </p:nvSpPr>
        <p:spPr>
          <a:xfrm>
            <a:off x="8701089" y="3998296"/>
            <a:ext cx="349091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540851939"/>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06A37-D6A5-0C40-A676-03633A9FD245}"/>
              </a:ext>
            </a:extLst>
          </p:cNvPr>
          <p:cNvSpPr>
            <a:spLocks noGrp="1"/>
          </p:cNvSpPr>
          <p:nvPr>
            <p:ph type="title"/>
          </p:nvPr>
        </p:nvSpPr>
        <p:spPr/>
        <p:txBody>
          <a:bodyPr/>
          <a:lstStyle/>
          <a:p>
            <a:r>
              <a:rPr lang="en-US" dirty="0"/>
              <a:t>Click to edit</a:t>
            </a:r>
          </a:p>
        </p:txBody>
      </p:sp>
      <p:sp>
        <p:nvSpPr>
          <p:cNvPr id="3" name="Picture Placeholder 2">
            <a:extLst>
              <a:ext uri="{FF2B5EF4-FFF2-40B4-BE49-F238E27FC236}">
                <a16:creationId xmlns:a16="http://schemas.microsoft.com/office/drawing/2014/main" id="{CB21EA68-2B0A-7648-9710-0081FFDD7D68}"/>
              </a:ext>
            </a:extLst>
          </p:cNvPr>
          <p:cNvSpPr>
            <a:spLocks noGrp="1" noChangeAspect="1"/>
          </p:cNvSpPr>
          <p:nvPr>
            <p:ph type="pic" idx="13"/>
          </p:nvPr>
        </p:nvSpPr>
        <p:spPr>
          <a:xfrm>
            <a:off x="0" y="1066800"/>
            <a:ext cx="12192000" cy="5791200"/>
          </a:xfrm>
          <a:prstGeom prst="rect">
            <a:avLst/>
          </a:prstGeom>
          <a:solidFill>
            <a:schemeClr val="bg2">
              <a:lumMod val="75000"/>
            </a:schemeClr>
          </a:solidFill>
          <a:ln>
            <a:noFill/>
          </a:ln>
        </p:spPr>
        <p:txBody>
          <a:bodyPr anchor="t">
            <a:normAutofit/>
          </a:bodyPr>
          <a:lstStyle>
            <a:lvl1pPr marL="0" indent="0" algn="ctr">
              <a:buNone/>
              <a:defRPr sz="1600" b="0" i="0">
                <a:solidFill>
                  <a:schemeClr val="bg1"/>
                </a:solidFill>
                <a:latin typeface="Arial" charset="0"/>
                <a:ea typeface="Arial" charset="0"/>
                <a:cs typeface="Arial"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dirty="0"/>
          </a:p>
          <a:p>
            <a:r>
              <a:rPr lang="en-US" dirty="0"/>
              <a:t>Drag picture to placeholder or click icon to add</a:t>
            </a:r>
          </a:p>
        </p:txBody>
      </p:sp>
    </p:spTree>
    <p:extLst>
      <p:ext uri="{BB962C8B-B14F-4D97-AF65-F5344CB8AC3E}">
        <p14:creationId xmlns:p14="http://schemas.microsoft.com/office/powerpoint/2010/main" val="276045891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and 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4248912" cy="590931"/>
          </a:xfrm>
        </p:spPr>
        <p:txBody>
          <a:bodyPr/>
          <a:lstStyle/>
          <a:p>
            <a:r>
              <a:rPr lang="en-US" dirty="0"/>
              <a:t>Click to edit</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424891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hart Placeholder 2">
            <a:extLst>
              <a:ext uri="{FF2B5EF4-FFF2-40B4-BE49-F238E27FC236}">
                <a16:creationId xmlns:a16="http://schemas.microsoft.com/office/drawing/2014/main" id="{7B782143-2792-E14B-AE51-0FFA9028EB8A}"/>
              </a:ext>
            </a:extLst>
          </p:cNvPr>
          <p:cNvSpPr>
            <a:spLocks noGrp="1"/>
          </p:cNvSpPr>
          <p:nvPr>
            <p:ph type="chart" sz="quarter" idx="16"/>
          </p:nvPr>
        </p:nvSpPr>
        <p:spPr>
          <a:xfrm>
            <a:off x="5161935" y="1976285"/>
            <a:ext cx="6325152" cy="3967316"/>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600" baseline="0">
                <a:solidFill>
                  <a:schemeClr val="bg1"/>
                </a:solidFill>
                <a:latin typeface="Arial" charset="0"/>
                <a:ea typeface="Arial" charset="0"/>
                <a:cs typeface="Arial" charset="0"/>
              </a:defRPr>
            </a:lvl1pPr>
          </a:lstStyle>
          <a:p>
            <a:endParaRPr lang="en-US" dirty="0"/>
          </a:p>
          <a:p>
            <a:r>
              <a:rPr lang="en-US" dirty="0"/>
              <a:t>Drag chart to placeholder or click icon to add chart</a:t>
            </a:r>
          </a:p>
          <a:p>
            <a:endParaRPr lang="en-US" dirty="0"/>
          </a:p>
        </p:txBody>
      </p:sp>
    </p:spTree>
    <p:extLst>
      <p:ext uri="{BB962C8B-B14F-4D97-AF65-F5344CB8AC3E}">
        <p14:creationId xmlns:p14="http://schemas.microsoft.com/office/powerpoint/2010/main" val="612494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5"/>
          <p:cNvSpPr>
            <a:spLocks noGrp="1"/>
          </p:cNvSpPr>
          <p:nvPr>
            <p:ph type="body" sz="quarter" idx="10" hasCustomPrompt="1"/>
          </p:nvPr>
        </p:nvSpPr>
        <p:spPr>
          <a:xfrm>
            <a:off x="658368" y="3968496"/>
            <a:ext cx="6638544" cy="1650381"/>
          </a:xfrm>
          <a:prstGeom prst="rect">
            <a:avLst/>
          </a:prstGeom>
        </p:spPr>
        <p:txBody>
          <a:bodyPr lIns="0">
            <a:noAutofit/>
          </a:bodyPr>
          <a:lstStyle>
            <a:lvl1pPr marL="0" indent="0">
              <a:buNone/>
              <a:defRPr sz="2800" b="0" i="0">
                <a:solidFill>
                  <a:schemeClr val="bg1"/>
                </a:solidFill>
                <a:latin typeface="+mn-lt"/>
                <a:ea typeface="Georgia" charset="0"/>
                <a:cs typeface="Georgia" charset="0"/>
              </a:defRPr>
            </a:lvl1pPr>
          </a:lstStyle>
          <a:p>
            <a:pPr lvl="0"/>
            <a:r>
              <a:rPr lang="en-US" dirty="0"/>
              <a:t>Sub-topic</a:t>
            </a:r>
          </a:p>
        </p:txBody>
      </p:sp>
      <p:sp>
        <p:nvSpPr>
          <p:cNvPr id="14" name="Title 1"/>
          <p:cNvSpPr>
            <a:spLocks noGrp="1"/>
          </p:cNvSpPr>
          <p:nvPr>
            <p:ph type="ctrTitle" hasCustomPrompt="1"/>
          </p:nvPr>
        </p:nvSpPr>
        <p:spPr>
          <a:xfrm>
            <a:off x="658368" y="1490472"/>
            <a:ext cx="6638544" cy="2386584"/>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Presentation</a:t>
            </a:r>
            <a:br>
              <a:rPr lang="en-US" dirty="0"/>
            </a:br>
            <a:r>
              <a:rPr lang="en-US" dirty="0"/>
              <a:t>Title</a:t>
            </a:r>
          </a:p>
        </p:txBody>
      </p:sp>
      <p:pic>
        <p:nvPicPr>
          <p:cNvPr id="8" name="Picture 7" descr="University at Buffalo, The State University of New York logo">
            <a:extLst>
              <a:ext uri="{FF2B5EF4-FFF2-40B4-BE49-F238E27FC236}">
                <a16:creationId xmlns:a16="http://schemas.microsoft.com/office/drawing/2014/main" id="{9C7DE7FF-FD86-434E-91D5-DF1AA23EE75F}"/>
              </a:ext>
            </a:extLst>
          </p:cNvPr>
          <p:cNvPicPr>
            <a:picLocks noChangeAspect="1"/>
          </p:cNvPicPr>
          <p:nvPr userDrawn="1"/>
        </p:nvPicPr>
        <p:blipFill>
          <a:blip r:embed="rId3"/>
          <a:stretch>
            <a:fillRect/>
          </a:stretch>
        </p:blipFill>
        <p:spPr>
          <a:xfrm>
            <a:off x="660402" y="6041329"/>
            <a:ext cx="4800595" cy="355823"/>
          </a:xfrm>
          <a:prstGeom prst="rect">
            <a:avLst/>
          </a:prstGeom>
        </p:spPr>
      </p:pic>
    </p:spTree>
    <p:extLst>
      <p:ext uri="{BB962C8B-B14F-4D97-AF65-F5344CB8AC3E}">
        <p14:creationId xmlns:p14="http://schemas.microsoft.com/office/powerpoint/2010/main" val="39109488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ivider Slid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658368" y="1490663"/>
            <a:ext cx="6638544" cy="2387600"/>
          </a:xfrm>
          <a:prstGeom prst="rect">
            <a:avLst/>
          </a:prstGeom>
          <a:ln>
            <a:noFill/>
          </a:ln>
        </p:spPr>
        <p:txBody>
          <a:bodyPr lIns="0" anchor="b">
            <a:noAutofit/>
          </a:bodyPr>
          <a:lstStyle>
            <a:lvl1pPr algn="l">
              <a:lnSpc>
                <a:spcPts val="5800"/>
              </a:lnSpc>
              <a:defRPr sz="6000" b="1" i="0" cap="all" baseline="0">
                <a:solidFill>
                  <a:schemeClr val="bg1"/>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Autofit/>
          </a:bodyPr>
          <a:lstStyle>
            <a:lvl1pPr marL="0" indent="0" algn="l">
              <a:buNone/>
              <a:defRPr sz="2800" b="0" baseline="0">
                <a:solidFill>
                  <a:schemeClr val="bg1"/>
                </a:solidFill>
                <a:latin typeface="+mn-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descr="University at Buffalo, The State University of New York logo"/>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55600" y="321146"/>
            <a:ext cx="4800600" cy="356029"/>
          </a:xfrm>
          <a:prstGeom prst="rect">
            <a:avLst/>
          </a:prstGeom>
        </p:spPr>
      </p:pic>
    </p:spTree>
    <p:extLst>
      <p:ext uri="{BB962C8B-B14F-4D97-AF65-F5344CB8AC3E}">
        <p14:creationId xmlns:p14="http://schemas.microsoft.com/office/powerpoint/2010/main" val="2527521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658368" y="1490663"/>
            <a:ext cx="6638544" cy="2387600"/>
          </a:xfrm>
          <a:prstGeom prst="rect">
            <a:avLst/>
          </a:prstGeom>
          <a:ln>
            <a:noFill/>
          </a:ln>
        </p:spPr>
        <p:txBody>
          <a:bodyPr lIns="0" anchor="b">
            <a:noAutofit/>
          </a:bodyPr>
          <a:lstStyle>
            <a:lvl1pPr algn="l">
              <a:lnSpc>
                <a:spcPts val="5800"/>
              </a:lnSpc>
              <a:defRPr sz="6000" b="1" i="0" cap="all" baseline="0">
                <a:solidFill>
                  <a:schemeClr val="tx2"/>
                </a:solidFill>
                <a:latin typeface="Arial" charset="0"/>
                <a:ea typeface="Arial" charset="0"/>
                <a:cs typeface="Arial" charset="0"/>
              </a:defRPr>
            </a:lvl1pPr>
          </a:lstStyle>
          <a:p>
            <a:r>
              <a:rPr lang="en-US" dirty="0"/>
              <a:t>DIVIDER SLIDE</a:t>
            </a:r>
          </a:p>
        </p:txBody>
      </p:sp>
      <p:sp>
        <p:nvSpPr>
          <p:cNvPr id="6" name="Subtitle 2"/>
          <p:cNvSpPr>
            <a:spLocks noGrp="1"/>
          </p:cNvSpPr>
          <p:nvPr>
            <p:ph type="subTitle" idx="1" hasCustomPrompt="1"/>
          </p:nvPr>
        </p:nvSpPr>
        <p:spPr>
          <a:xfrm>
            <a:off x="658368" y="3970337"/>
            <a:ext cx="6638544" cy="2212976"/>
          </a:xfrm>
          <a:prstGeom prst="rect">
            <a:avLst/>
          </a:prstGeom>
          <a:ln>
            <a:noFill/>
          </a:ln>
        </p:spPr>
        <p:txBody>
          <a:bodyPr lIns="0">
            <a:noAutofit/>
          </a:bodyPr>
          <a:lstStyle>
            <a:lvl1pPr marL="0" indent="0" algn="l">
              <a:buNone/>
              <a:defRPr sz="2800" b="0" baseline="0">
                <a:solidFill>
                  <a:schemeClr val="tx1"/>
                </a:solidFill>
                <a:latin typeface="+mn-lt"/>
                <a:ea typeface="Georgia" charset="0"/>
                <a:cs typeface="Georgia"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Section title</a:t>
            </a:r>
          </a:p>
        </p:txBody>
      </p:sp>
      <p:pic>
        <p:nvPicPr>
          <p:cNvPr id="7" name="Picture 6" descr="University at Buffalo, The State University of New York logo"/>
          <p:cNvPicPr>
            <a:picLocks noChangeAspect="1"/>
          </p:cNvPicPr>
          <p:nvPr userDrawn="1"/>
        </p:nvPicPr>
        <p:blipFill>
          <a:blip r:embed="rId3"/>
          <a:stretch>
            <a:fillRect/>
          </a:stretch>
        </p:blipFill>
        <p:spPr>
          <a:xfrm>
            <a:off x="355600" y="321249"/>
            <a:ext cx="4800600" cy="355823"/>
          </a:xfrm>
          <a:prstGeom prst="rect">
            <a:avLst/>
          </a:prstGeom>
        </p:spPr>
      </p:pic>
    </p:spTree>
    <p:extLst>
      <p:ext uri="{BB962C8B-B14F-4D97-AF65-F5344CB8AC3E}">
        <p14:creationId xmlns:p14="http://schemas.microsoft.com/office/powerpoint/2010/main" val="2079564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12402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Bulleted Lis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2049F-7F34-5D48-8F72-755B85F3E737}"/>
              </a:ext>
            </a:extLst>
          </p:cNvPr>
          <p:cNvSpPr>
            <a:spLocks noGrp="1"/>
          </p:cNvSpPr>
          <p:nvPr>
            <p:ph type="title"/>
          </p:nvPr>
        </p:nvSpPr>
        <p:spPr>
          <a:xfrm>
            <a:off x="566928" y="1499616"/>
            <a:ext cx="6951472" cy="590931"/>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EC46810-DD61-C649-9461-59FA66CD210E}"/>
              </a:ext>
            </a:extLst>
          </p:cNvPr>
          <p:cNvSpPr>
            <a:spLocks noGrp="1"/>
          </p:cNvSpPr>
          <p:nvPr>
            <p:ph idx="1"/>
          </p:nvPr>
        </p:nvSpPr>
        <p:spPr>
          <a:xfrm>
            <a:off x="566928" y="2185416"/>
            <a:ext cx="6951472" cy="3968249"/>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832199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itle and Doubl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52B2E-D090-724F-8681-FBE0CDA2F117}"/>
              </a:ext>
            </a:extLst>
          </p:cNvPr>
          <p:cNvSpPr>
            <a:spLocks noGrp="1"/>
          </p:cNvSpPr>
          <p:nvPr>
            <p:ph type="title"/>
          </p:nvPr>
        </p:nvSpPr>
        <p:spPr>
          <a:xfrm>
            <a:off x="566928" y="1499616"/>
            <a:ext cx="10515600" cy="59093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9E559530-982F-0F4F-B296-9DB2F44D8051}"/>
              </a:ext>
            </a:extLst>
          </p:cNvPr>
          <p:cNvSpPr>
            <a:spLocks noGrp="1"/>
          </p:cNvSpPr>
          <p:nvPr>
            <p:ph sz="half" idx="1"/>
          </p:nvPr>
        </p:nvSpPr>
        <p:spPr>
          <a:xfrm>
            <a:off x="566928" y="2185416"/>
            <a:ext cx="4500372" cy="3948684"/>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890367C6-4AC8-9C47-BDFA-A5613CF90E15}"/>
              </a:ext>
            </a:extLst>
          </p:cNvPr>
          <p:cNvSpPr>
            <a:spLocks noGrp="1"/>
          </p:cNvSpPr>
          <p:nvPr>
            <p:ph sz="half" idx="2"/>
          </p:nvPr>
        </p:nvSpPr>
        <p:spPr>
          <a:xfrm>
            <a:off x="5410200" y="2185416"/>
            <a:ext cx="4498848" cy="395020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99462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5C5C1-32E2-374C-809B-D54BEC11EB3F}"/>
              </a:ext>
            </a:extLst>
          </p:cNvPr>
          <p:cNvSpPr>
            <a:spLocks noGrp="1"/>
          </p:cNvSpPr>
          <p:nvPr>
            <p:ph type="title"/>
          </p:nvPr>
        </p:nvSpPr>
        <p:spPr>
          <a:xfrm>
            <a:off x="566928" y="1499616"/>
            <a:ext cx="10515600" cy="590931"/>
          </a:xfrm>
        </p:spPr>
        <p:txBody>
          <a:bodyPr>
            <a:spAutoFit/>
          </a:bodyPr>
          <a:lstStyle/>
          <a:p>
            <a:r>
              <a:rPr lang="en-US" dirty="0"/>
              <a:t>Click to edit Master title style</a:t>
            </a:r>
          </a:p>
        </p:txBody>
      </p:sp>
      <p:sp>
        <p:nvSpPr>
          <p:cNvPr id="3" name="Text Placeholder 2">
            <a:extLst>
              <a:ext uri="{FF2B5EF4-FFF2-40B4-BE49-F238E27FC236}">
                <a16:creationId xmlns:a16="http://schemas.microsoft.com/office/drawing/2014/main" id="{9798817A-73B4-F340-8D0E-FB813E55F799}"/>
              </a:ext>
            </a:extLst>
          </p:cNvPr>
          <p:cNvSpPr>
            <a:spLocks noGrp="1"/>
          </p:cNvSpPr>
          <p:nvPr>
            <p:ph type="body" idx="1" hasCustomPrompt="1"/>
          </p:nvPr>
        </p:nvSpPr>
        <p:spPr>
          <a:xfrm>
            <a:off x="566928" y="2185416"/>
            <a:ext cx="5138928" cy="393192"/>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B5126641-0094-3D49-865E-3DB9ECAC43C4}"/>
              </a:ext>
            </a:extLst>
          </p:cNvPr>
          <p:cNvSpPr>
            <a:spLocks noGrp="1"/>
          </p:cNvSpPr>
          <p:nvPr>
            <p:ph sz="half" idx="2"/>
          </p:nvPr>
        </p:nvSpPr>
        <p:spPr>
          <a:xfrm>
            <a:off x="566928" y="2593340"/>
            <a:ext cx="5140515" cy="3535744"/>
          </a:xfrm>
        </p:spPr>
        <p:txBody>
          <a:bodyPr/>
          <a:lstStyle>
            <a:lvl1pPr marL="285750" indent="-285750">
              <a:buClr>
                <a:schemeClr val="tx2"/>
              </a:buClr>
              <a:buSzPct val="120000"/>
              <a:buFont typeface="Arial" panose="020B0604020202020204" pitchFamily="34" charset="0"/>
              <a:buChar cha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26E11705-25F9-194A-9D2F-C9FEEA3A5744}"/>
              </a:ext>
            </a:extLst>
          </p:cNvPr>
          <p:cNvSpPr>
            <a:spLocks noGrp="1"/>
          </p:cNvSpPr>
          <p:nvPr>
            <p:ph type="body" sz="quarter" idx="3" hasCustomPrompt="1"/>
          </p:nvPr>
        </p:nvSpPr>
        <p:spPr>
          <a:xfrm>
            <a:off x="6172200" y="2185416"/>
            <a:ext cx="5138928" cy="394980"/>
          </a:xfrm>
        </p:spPr>
        <p:txBody>
          <a:bodyPr anchor="t" anchorCtr="0">
            <a:spAutoFit/>
          </a:bodyPr>
          <a:lstStyle>
            <a:lvl1pPr marL="0" indent="0">
              <a:buNone/>
              <a:defRPr sz="1600" b="1"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7D978716-6004-6344-B5D2-C780B062C9CF}"/>
              </a:ext>
            </a:extLst>
          </p:cNvPr>
          <p:cNvSpPr>
            <a:spLocks noGrp="1"/>
          </p:cNvSpPr>
          <p:nvPr>
            <p:ph sz="quarter" idx="4"/>
          </p:nvPr>
        </p:nvSpPr>
        <p:spPr>
          <a:xfrm>
            <a:off x="6172200" y="2590800"/>
            <a:ext cx="5138928" cy="3538728"/>
          </a:xfrm>
        </p:spPr>
        <p:txBody>
          <a:bodyPr/>
          <a:lstStyle>
            <a:lvl1pPr marL="285750" indent="-285750">
              <a:buClr>
                <a:schemeClr val="tx2"/>
              </a:buClr>
              <a:buSzPct val="120000"/>
              <a:buFont typeface="Arial" panose="020B0604020202020204" pitchFamily="34" charset="0"/>
              <a:buChar char="•"/>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4844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A2439-3BDA-DB47-AA02-5590274D40F8}"/>
              </a:ext>
            </a:extLst>
          </p:cNvPr>
          <p:cNvSpPr>
            <a:spLocks noGrp="1"/>
          </p:cNvSpPr>
          <p:nvPr>
            <p:ph type="title"/>
          </p:nvPr>
        </p:nvSpPr>
        <p:spPr/>
        <p:txBody>
          <a:bodyPr>
            <a:spAutoFit/>
          </a:bodyPr>
          <a:lstStyle/>
          <a:p>
            <a:r>
              <a:rPr lang="en-US" dirty="0"/>
              <a:t>Click to edit Master title style</a:t>
            </a:r>
          </a:p>
        </p:txBody>
      </p:sp>
    </p:spTree>
    <p:extLst>
      <p:ext uri="{BB962C8B-B14F-4D97-AF65-F5344CB8AC3E}">
        <p14:creationId xmlns:p14="http://schemas.microsoft.com/office/powerpoint/2010/main" val="12092539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1614BA-85C5-BA49-A402-F7BCCCDB2C4F}"/>
              </a:ext>
            </a:extLst>
          </p:cNvPr>
          <p:cNvSpPr>
            <a:spLocks noGrp="1"/>
          </p:cNvSpPr>
          <p:nvPr>
            <p:ph type="title"/>
          </p:nvPr>
        </p:nvSpPr>
        <p:spPr>
          <a:xfrm>
            <a:off x="566928" y="1499616"/>
            <a:ext cx="10515600" cy="590931"/>
          </a:xfrm>
          <a:prstGeom prst="rect">
            <a:avLst/>
          </a:prstGeom>
        </p:spPr>
        <p:txBody>
          <a:bodyPr vert="horz" lIns="91440" tIns="45720" rIns="91440" bIns="45720" rtlCol="0" anchor="b" anchorCtr="0">
            <a:spAutoFit/>
          </a:bodyPr>
          <a:lstStyle/>
          <a:p>
            <a:r>
              <a:rPr lang="en-US" dirty="0"/>
              <a:t>Click to edit Master title style</a:t>
            </a:r>
          </a:p>
        </p:txBody>
      </p:sp>
      <p:sp>
        <p:nvSpPr>
          <p:cNvPr id="3" name="Text Placeholder 2">
            <a:extLst>
              <a:ext uri="{FF2B5EF4-FFF2-40B4-BE49-F238E27FC236}">
                <a16:creationId xmlns:a16="http://schemas.microsoft.com/office/drawing/2014/main" id="{C6A66ADF-AEA5-DC4B-841D-168372B891D6}"/>
              </a:ext>
            </a:extLst>
          </p:cNvPr>
          <p:cNvSpPr>
            <a:spLocks noGrp="1"/>
          </p:cNvSpPr>
          <p:nvPr>
            <p:ph type="body" idx="1"/>
          </p:nvPr>
        </p:nvSpPr>
        <p:spPr>
          <a:xfrm>
            <a:off x="566928" y="2185416"/>
            <a:ext cx="10515600" cy="3968249"/>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4">
            <a:extLst>
              <a:ext uri="{FF2B5EF4-FFF2-40B4-BE49-F238E27FC236}">
                <a16:creationId xmlns:a16="http://schemas.microsoft.com/office/drawing/2014/main" id="{D439930E-F253-DE46-B952-3E0957740773}"/>
              </a:ext>
            </a:extLst>
          </p:cNvPr>
          <p:cNvSpPr txBox="1">
            <a:spLocks/>
          </p:cNvSpPr>
          <p:nvPr userDrawn="1"/>
        </p:nvSpPr>
        <p:spPr>
          <a:xfrm>
            <a:off x="6938176" y="6319774"/>
            <a:ext cx="4114800" cy="365125"/>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EB53C135-CEC6-A548-8917-8F7FEB82358B}" type="slidenum">
              <a:rPr lang="en-US" b="1" smtClean="0"/>
              <a:pPr/>
              <a:t>‹#›</a:t>
            </a:fld>
            <a:endParaRPr lang="en-US" b="1" dirty="0"/>
          </a:p>
        </p:txBody>
      </p:sp>
      <p:sp>
        <p:nvSpPr>
          <p:cNvPr id="4" name="TextBox 3">
            <a:extLst>
              <a:ext uri="{FF2B5EF4-FFF2-40B4-BE49-F238E27FC236}">
                <a16:creationId xmlns:a16="http://schemas.microsoft.com/office/drawing/2014/main" id="{4F2FC0C9-8045-41E9-8A1C-C26F57B18467}"/>
              </a:ext>
            </a:extLst>
          </p:cNvPr>
          <p:cNvSpPr txBox="1"/>
          <p:nvPr userDrawn="1"/>
        </p:nvSpPr>
        <p:spPr>
          <a:xfrm>
            <a:off x="566928" y="419877"/>
            <a:ext cx="9940046" cy="369332"/>
          </a:xfrm>
          <a:prstGeom prst="rect">
            <a:avLst/>
          </a:prstGeom>
          <a:noFill/>
        </p:spPr>
        <p:txBody>
          <a:bodyPr wrap="square" rtlCol="1">
            <a:spAutoFit/>
          </a:bodyPr>
          <a:lstStyle/>
          <a:p>
            <a:r>
              <a:rPr lang="en-US" sz="1800" b="0" dirty="0"/>
              <a:t>Early Detection of Alzheimer’s Disease</a:t>
            </a:r>
            <a:endParaRPr lang="fa-IR" dirty="0"/>
          </a:p>
        </p:txBody>
      </p:sp>
    </p:spTree>
    <p:extLst>
      <p:ext uri="{BB962C8B-B14F-4D97-AF65-F5344CB8AC3E}">
        <p14:creationId xmlns:p14="http://schemas.microsoft.com/office/powerpoint/2010/main" val="2937971482"/>
      </p:ext>
    </p:extLst>
  </p:cSld>
  <p:clrMap bg1="lt1" tx1="dk1" bg2="lt2" tx2="dk2" accent1="accent1" accent2="accent2" accent3="accent3" accent4="accent4" accent5="accent5" accent6="accent6" hlink="hlink" folHlink="folHlink"/>
  <p:sldLayoutIdLst>
    <p:sldLayoutId id="2147483662" r:id="rId1"/>
    <p:sldLayoutId id="2147483668" r:id="rId2"/>
    <p:sldLayoutId id="2147483663" r:id="rId3"/>
    <p:sldLayoutId id="2147483669" r:id="rId4"/>
    <p:sldLayoutId id="2147483650" r:id="rId5"/>
    <p:sldLayoutId id="2147483664" r:id="rId6"/>
    <p:sldLayoutId id="2147483652" r:id="rId7"/>
    <p:sldLayoutId id="2147483653" r:id="rId8"/>
    <p:sldLayoutId id="2147483654" r:id="rId9"/>
    <p:sldLayoutId id="2147483655" r:id="rId10"/>
    <p:sldLayoutId id="2147483665" r:id="rId11"/>
    <p:sldLayoutId id="2147483666" r:id="rId12"/>
    <p:sldLayoutId id="2147483660" r:id="rId13"/>
    <p:sldLayoutId id="2147483667" r:id="rId14"/>
  </p:sldLayoutIdLst>
  <p:hf hdr="0" dt="0"/>
  <p:txStyles>
    <p:title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p:titleStyle>
    <p:body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Presentation Title">
            <a:extLst>
              <a:ext uri="{FF2B5EF4-FFF2-40B4-BE49-F238E27FC236}">
                <a16:creationId xmlns:a16="http://schemas.microsoft.com/office/drawing/2014/main" id="{1089AC9A-5D7D-5A4C-8605-7607252D4FA1}"/>
              </a:ext>
            </a:extLst>
          </p:cNvPr>
          <p:cNvSpPr>
            <a:spLocks noGrp="1"/>
          </p:cNvSpPr>
          <p:nvPr>
            <p:ph type="ctrTitle"/>
          </p:nvPr>
        </p:nvSpPr>
        <p:spPr>
          <a:xfrm>
            <a:off x="397720" y="739966"/>
            <a:ext cx="11396559" cy="1671637"/>
          </a:xfrm>
        </p:spPr>
        <p:txBody>
          <a:bodyPr/>
          <a:lstStyle/>
          <a:p>
            <a:r>
              <a:rPr lang="en-US" sz="4000" b="0" dirty="0"/>
              <a:t>Early Detection of Alzheimer’s disease</a:t>
            </a:r>
          </a:p>
        </p:txBody>
      </p:sp>
      <p:sp>
        <p:nvSpPr>
          <p:cNvPr id="7" name="Sub-topic">
            <a:extLst>
              <a:ext uri="{FF2B5EF4-FFF2-40B4-BE49-F238E27FC236}">
                <a16:creationId xmlns:a16="http://schemas.microsoft.com/office/drawing/2014/main" id="{9C71998B-4791-F94C-B599-D1D76743645B}"/>
              </a:ext>
            </a:extLst>
          </p:cNvPr>
          <p:cNvSpPr>
            <a:spLocks noGrp="1"/>
          </p:cNvSpPr>
          <p:nvPr>
            <p:ph type="body" sz="quarter" idx="10"/>
          </p:nvPr>
        </p:nvSpPr>
        <p:spPr>
          <a:xfrm>
            <a:off x="658368" y="4625445"/>
            <a:ext cx="6638544" cy="656770"/>
          </a:xfrm>
        </p:spPr>
        <p:txBody>
          <a:bodyPr/>
          <a:lstStyle/>
          <a:p>
            <a:r>
              <a:rPr lang="en-US" dirty="0"/>
              <a:t>Mini Review</a:t>
            </a:r>
          </a:p>
        </p:txBody>
      </p:sp>
    </p:spTree>
    <p:extLst>
      <p:ext uri="{BB962C8B-B14F-4D97-AF65-F5344CB8AC3E}">
        <p14:creationId xmlns:p14="http://schemas.microsoft.com/office/powerpoint/2010/main" val="407818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EEG signal was recorded at 200 Hz </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In a 10-min eye-closed resting state</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Participants were required to remain awake during the entire recording</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Standard 16-channels montage was utilized according to the 10–20 International System.</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Recording</a:t>
            </a:r>
          </a:p>
        </p:txBody>
      </p:sp>
    </p:spTree>
    <p:extLst>
      <p:ext uri="{BB962C8B-B14F-4D97-AF65-F5344CB8AC3E}">
        <p14:creationId xmlns:p14="http://schemas.microsoft.com/office/powerpoint/2010/main" val="2333343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Patients with MCI and AD generally showed decreased alpha/beta power and increased theta/delta power in a broad range of brain regions such as frontal, temporal, parietal, and occipital areas</a:t>
            </a:r>
          </a:p>
          <a:p>
            <a:pPr>
              <a:lnSpc>
                <a:spcPct val="107000"/>
              </a:lnSpc>
              <a:spcAft>
                <a:spcPts val="800"/>
              </a:spcAft>
            </a:pP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Alzheimer</a:t>
            </a:r>
          </a:p>
        </p:txBody>
      </p:sp>
    </p:spTree>
    <p:extLst>
      <p:ext uri="{BB962C8B-B14F-4D97-AF65-F5344CB8AC3E}">
        <p14:creationId xmlns:p14="http://schemas.microsoft.com/office/powerpoint/2010/main" val="899632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stated that 30% of people are misdiagnosed</a:t>
            </a: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Alzheimer</a:t>
            </a:r>
          </a:p>
        </p:txBody>
      </p:sp>
    </p:spTree>
    <p:extLst>
      <p:ext uri="{BB962C8B-B14F-4D97-AF65-F5344CB8AC3E}">
        <p14:creationId xmlns:p14="http://schemas.microsoft.com/office/powerpoint/2010/main" val="519732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4058524"/>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EEG signal was recorded at 200 Hz </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In a 10-min eye-closed resting state</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Participants were required to remain awake during the entire recording</a:t>
            </a:r>
          </a:p>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Standard 16-channels montage was utilized according to the 10–20 International System.</a:t>
            </a:r>
          </a:p>
          <a:p>
            <a:r>
              <a:rPr lang="en-US" dirty="0"/>
              <a:t>EEG can capture neural events in the order of milliseconds , but its spatial resolution is limited by the number of electrodes used to record the electrical activity of the brain.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Recording</a:t>
            </a:r>
          </a:p>
        </p:txBody>
      </p:sp>
    </p:spTree>
    <p:extLst>
      <p:ext uri="{BB962C8B-B14F-4D97-AF65-F5344CB8AC3E}">
        <p14:creationId xmlns:p14="http://schemas.microsoft.com/office/powerpoint/2010/main" val="38483419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A wavelet transform reveals important information in a signal</a:t>
            </a:r>
            <a:r>
              <a:rPr lang="en-US" sz="1800" dirty="0">
                <a:solidFill>
                  <a:srgbClr val="000000"/>
                </a:solidFill>
                <a:effectLst/>
                <a:latin typeface="STIX-Regular"/>
                <a:ea typeface="Calibri" panose="020F0502020204030204" pitchFamily="34" charset="0"/>
                <a:cs typeface="Arial" panose="020B0604020202020204" pitchFamily="34" charset="0"/>
              </a:rPr>
              <a:t>’</a:t>
            </a:r>
            <a:r>
              <a:rPr lang="en-US" sz="1800" dirty="0">
                <a:solidFill>
                  <a:srgbClr val="000000"/>
                </a:solidFill>
                <a:effectLst/>
                <a:latin typeface="CharisSIL"/>
                <a:ea typeface="Calibri" panose="020F0502020204030204" pitchFamily="34" charset="0"/>
                <a:cs typeface="Arial" panose="020B0604020202020204" pitchFamily="34" charset="0"/>
              </a:rPr>
              <a:t>s time</a:t>
            </a:r>
            <a:r>
              <a:rPr lang="en-US" sz="1800" dirty="0">
                <a:solidFill>
                  <a:srgbClr val="000000"/>
                </a:solidFill>
                <a:effectLst/>
                <a:latin typeface="STIX-Regular"/>
                <a:ea typeface="Calibri" panose="020F0502020204030204" pitchFamily="34" charset="0"/>
                <a:cs typeface="Arial" panose="020B0604020202020204" pitchFamily="34" charset="0"/>
              </a:rPr>
              <a:t>–</a:t>
            </a:r>
            <a:r>
              <a:rPr lang="en-US" sz="1800" dirty="0">
                <a:solidFill>
                  <a:srgbClr val="000000"/>
                </a:solidFill>
                <a:effectLst/>
                <a:latin typeface="CharisSIL"/>
                <a:ea typeface="Calibri" panose="020F0502020204030204" pitchFamily="34" charset="0"/>
                <a:cs typeface="Arial" panose="020B0604020202020204" pitchFamily="34" charset="0"/>
              </a:rPr>
              <a:t>frequency domain through analysis of frequency components.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Tree>
    <p:extLst>
      <p:ext uri="{BB962C8B-B14F-4D97-AF65-F5344CB8AC3E}">
        <p14:creationId xmlns:p14="http://schemas.microsoft.com/office/powerpoint/2010/main" val="4202758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Considering the complexity of EEG signals, classifier models should be reduced to more straightforward features that can be calculated. </a:t>
            </a: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Tree>
    <p:extLst>
      <p:ext uri="{BB962C8B-B14F-4D97-AF65-F5344CB8AC3E}">
        <p14:creationId xmlns:p14="http://schemas.microsoft.com/office/powerpoint/2010/main" val="1579093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four stages: </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data acquisition, </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signal denoising, </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feature extraction, </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classification.</a:t>
            </a: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Tree>
    <p:extLst>
      <p:ext uri="{BB962C8B-B14F-4D97-AF65-F5344CB8AC3E}">
        <p14:creationId xmlns:p14="http://schemas.microsoft.com/office/powerpoint/2010/main" val="7856779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The five frequency bands of B were defined as:</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Delta: 0.5 – 4 Hz</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Theta: 4 – 8 Hz</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Alpha: 8 – 13 Hz</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Beta: 13-25 Hz</a:t>
            </a:r>
          </a:p>
          <a:p>
            <a:pPr lvl="1">
              <a:lnSpc>
                <a:spcPct val="107000"/>
              </a:lnSpc>
              <a:spcAft>
                <a:spcPts val="800"/>
              </a:spcAft>
            </a:pPr>
            <a:r>
              <a:rPr lang="en-US" dirty="0">
                <a:solidFill>
                  <a:srgbClr val="000000"/>
                </a:solidFill>
                <a:effectLst/>
                <a:latin typeface="CharisSIL"/>
                <a:ea typeface="Calibri" panose="020F0502020204030204" pitchFamily="34" charset="0"/>
                <a:cs typeface="Arial" panose="020B0604020202020204" pitchFamily="34" charset="0"/>
              </a:rPr>
              <a:t>Gamma: 25-45 Hz</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Tree>
    <p:extLst>
      <p:ext uri="{BB962C8B-B14F-4D97-AF65-F5344CB8AC3E}">
        <p14:creationId xmlns:p14="http://schemas.microsoft.com/office/powerpoint/2010/main" val="2041182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pic>
        <p:nvPicPr>
          <p:cNvPr id="5" name="Picture 4">
            <a:extLst>
              <a:ext uri="{FF2B5EF4-FFF2-40B4-BE49-F238E27FC236}">
                <a16:creationId xmlns:a16="http://schemas.microsoft.com/office/drawing/2014/main" id="{2316E1D9-430D-4311-98D6-E550532E56B0}"/>
              </a:ext>
            </a:extLst>
          </p:cNvPr>
          <p:cNvPicPr/>
          <p:nvPr/>
        </p:nvPicPr>
        <p:blipFill>
          <a:blip r:embed="rId2"/>
          <a:stretch>
            <a:fillRect/>
          </a:stretch>
        </p:blipFill>
        <p:spPr>
          <a:xfrm>
            <a:off x="3457575" y="1776174"/>
            <a:ext cx="7639050" cy="3967401"/>
          </a:xfrm>
          <a:prstGeom prst="rect">
            <a:avLst/>
          </a:prstGeom>
        </p:spPr>
      </p:pic>
      <p:sp>
        <p:nvSpPr>
          <p:cNvPr id="8" name="Slide Text">
            <a:extLst>
              <a:ext uri="{FF2B5EF4-FFF2-40B4-BE49-F238E27FC236}">
                <a16:creationId xmlns:a16="http://schemas.microsoft.com/office/drawing/2014/main" id="{76FBF279-AB71-46FB-890B-017E9C32C6A1}"/>
              </a:ext>
            </a:extLst>
          </p:cNvPr>
          <p:cNvSpPr>
            <a:spLocks noGrp="1"/>
          </p:cNvSpPr>
          <p:nvPr>
            <p:ph idx="1"/>
          </p:nvPr>
        </p:nvSpPr>
        <p:spPr>
          <a:xfrm>
            <a:off x="595085" y="2642314"/>
            <a:ext cx="2548165" cy="3529013"/>
          </a:xfrm>
        </p:spPr>
        <p:txBody>
          <a:bodyPr/>
          <a:lstStyle/>
          <a:p>
            <a:pPr>
              <a:lnSpc>
                <a:spcPct val="107000"/>
              </a:lnSpc>
              <a:spcAft>
                <a:spcPts val="800"/>
              </a:spcAft>
            </a:pPr>
            <a:r>
              <a:rPr lang="en-US" sz="1800" b="1" dirty="0">
                <a:solidFill>
                  <a:srgbClr val="000000"/>
                </a:solidFill>
                <a:effectLst/>
                <a:latin typeface="CharisSIL-Bold"/>
                <a:ea typeface="Calibri" panose="020F0502020204030204" pitchFamily="34" charset="0"/>
                <a:cs typeface="Arial" panose="020B0604020202020204" pitchFamily="34" charset="0"/>
              </a:rPr>
              <a:t> </a:t>
            </a:r>
            <a:r>
              <a:rPr lang="en-US" sz="1800" dirty="0">
                <a:solidFill>
                  <a:srgbClr val="000000"/>
                </a:solidFill>
                <a:effectLst/>
                <a:latin typeface="CharisSIL"/>
                <a:ea typeface="Calibri" panose="020F0502020204030204" pitchFamily="34" charset="0"/>
                <a:cs typeface="Arial" panose="020B0604020202020204" pitchFamily="34" charset="0"/>
              </a:rPr>
              <a:t>Block diagram AD diagnosis DEL model </a:t>
            </a:r>
            <a:endParaRPr lang="en-US" dirty="0">
              <a:solidFill>
                <a:srgbClr val="000000"/>
              </a:solidFill>
              <a:effectLst/>
              <a:latin typeface="CharisSIL"/>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6815654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
        <p:nvSpPr>
          <p:cNvPr id="8" name="Slide Text">
            <a:extLst>
              <a:ext uri="{FF2B5EF4-FFF2-40B4-BE49-F238E27FC236}">
                <a16:creationId xmlns:a16="http://schemas.microsoft.com/office/drawing/2014/main" id="{76FBF279-AB71-46FB-890B-017E9C32C6A1}"/>
              </a:ext>
            </a:extLst>
          </p:cNvPr>
          <p:cNvSpPr>
            <a:spLocks noGrp="1"/>
          </p:cNvSpPr>
          <p:nvPr>
            <p:ph idx="1"/>
          </p:nvPr>
        </p:nvSpPr>
        <p:spPr>
          <a:xfrm>
            <a:off x="595085" y="2642314"/>
            <a:ext cx="254816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Alzheimer Disease</a:t>
            </a:r>
            <a:r>
              <a:rPr lang="en-US" sz="1800" dirty="0">
                <a:solidFill>
                  <a:srgbClr val="000000"/>
                </a:solidFill>
                <a:effectLst/>
                <a:latin typeface="STIX-Regular"/>
                <a:ea typeface="Calibri" panose="020F0502020204030204" pitchFamily="34" charset="0"/>
                <a:cs typeface="Arial" panose="020B0604020202020204" pitchFamily="34" charset="0"/>
              </a:rPr>
              <a:t>’</a:t>
            </a:r>
            <a:r>
              <a:rPr lang="en-US" sz="1800" dirty="0">
                <a:solidFill>
                  <a:srgbClr val="000000"/>
                </a:solidFill>
                <a:effectLst/>
                <a:latin typeface="CharisSIL"/>
                <a:ea typeface="Calibri" panose="020F0502020204030204" pitchFamily="34" charset="0"/>
                <a:cs typeface="Arial" panose="020B0604020202020204" pitchFamily="34" charset="0"/>
              </a:rPr>
              <a:t>s (AD) </a:t>
            </a:r>
            <a:r>
              <a:rPr lang="en-US" sz="1800" dirty="0">
                <a:solidFill>
                  <a:srgbClr val="000000"/>
                </a:solidFill>
                <a:effectLst/>
                <a:latin typeface="STIX-Regular"/>
                <a:ea typeface="Calibri" panose="020F0502020204030204" pitchFamily="34" charset="0"/>
                <a:cs typeface="Arial" panose="020B0604020202020204" pitchFamily="34" charset="0"/>
              </a:rPr>
              <a:t>– </a:t>
            </a:r>
            <a:r>
              <a:rPr lang="en-US" sz="1800" dirty="0">
                <a:solidFill>
                  <a:srgbClr val="000000"/>
                </a:solidFill>
                <a:effectLst/>
                <a:latin typeface="CharisSIL"/>
                <a:ea typeface="Calibri" panose="020F0502020204030204" pitchFamily="34" charset="0"/>
                <a:cs typeface="Arial" panose="020B0604020202020204" pitchFamily="34" charset="0"/>
              </a:rPr>
              <a:t>Healthy Control (HC) Group EEG signals.</a:t>
            </a:r>
            <a:br>
              <a:rPr lang="en-US" sz="1800" dirty="0">
                <a:solidFill>
                  <a:srgbClr val="000000"/>
                </a:solidFill>
                <a:effectLst/>
                <a:latin typeface="CharisSIL"/>
                <a:ea typeface="Calibri" panose="020F0502020204030204" pitchFamily="34" charset="0"/>
                <a:cs typeface="Arial" panose="020B0604020202020204" pitchFamily="34" charset="0"/>
              </a:rPr>
            </a:br>
            <a:endParaRPr lang="en-US" dirty="0">
              <a:solidFill>
                <a:srgbClr val="000000"/>
              </a:solidFill>
              <a:effectLst/>
              <a:latin typeface="CharisSIL"/>
              <a:ea typeface="Calibri" panose="020F050202020403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EA8ACDDC-DE0C-474A-A51D-9ADA2836013D}"/>
              </a:ext>
            </a:extLst>
          </p:cNvPr>
          <p:cNvPicPr/>
          <p:nvPr/>
        </p:nvPicPr>
        <p:blipFill>
          <a:blip r:embed="rId2"/>
          <a:stretch>
            <a:fillRect/>
          </a:stretch>
        </p:blipFill>
        <p:spPr>
          <a:xfrm>
            <a:off x="4043363" y="1446848"/>
            <a:ext cx="7293251" cy="4268152"/>
          </a:xfrm>
          <a:prstGeom prst="rect">
            <a:avLst/>
          </a:prstGeom>
        </p:spPr>
      </p:pic>
    </p:spTree>
    <p:extLst>
      <p:ext uri="{BB962C8B-B14F-4D97-AF65-F5344CB8AC3E}">
        <p14:creationId xmlns:p14="http://schemas.microsoft.com/office/powerpoint/2010/main" val="3265084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Table of Contents</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66927" y="2185988"/>
            <a:ext cx="9077135" cy="3971925"/>
          </a:xfrm>
        </p:spPr>
        <p:txBody>
          <a:bodyPr/>
          <a:lstStyle/>
          <a:p>
            <a:r>
              <a:rPr lang="en-US" dirty="0"/>
              <a:t>Introduction to Protein</a:t>
            </a:r>
          </a:p>
          <a:p>
            <a:r>
              <a:rPr lang="en-US" dirty="0"/>
              <a:t>Recent advances in protein design, </a:t>
            </a:r>
          </a:p>
          <a:p>
            <a:pPr lvl="1"/>
            <a:r>
              <a:rPr lang="en-US" dirty="0"/>
              <a:t>shifting from a physical-based function paradigm to one that uses deep learning</a:t>
            </a:r>
          </a:p>
          <a:p>
            <a:r>
              <a:rPr lang="en-US" dirty="0"/>
              <a:t>Discuss challenges to the design of marketable proteins with controllable properties.</a:t>
            </a:r>
          </a:p>
        </p:txBody>
      </p:sp>
    </p:spTree>
    <p:extLst>
      <p:ext uri="{BB962C8B-B14F-4D97-AF65-F5344CB8AC3E}">
        <p14:creationId xmlns:p14="http://schemas.microsoft.com/office/powerpoint/2010/main" val="13034796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Processing</a:t>
            </a:r>
          </a:p>
        </p:txBody>
      </p:sp>
      <p:sp>
        <p:nvSpPr>
          <p:cNvPr id="8" name="Slide Text">
            <a:extLst>
              <a:ext uri="{FF2B5EF4-FFF2-40B4-BE49-F238E27FC236}">
                <a16:creationId xmlns:a16="http://schemas.microsoft.com/office/drawing/2014/main" id="{76FBF279-AB71-46FB-890B-017E9C32C6A1}"/>
              </a:ext>
            </a:extLst>
          </p:cNvPr>
          <p:cNvSpPr>
            <a:spLocks noGrp="1"/>
          </p:cNvSpPr>
          <p:nvPr>
            <p:ph idx="1"/>
          </p:nvPr>
        </p:nvSpPr>
        <p:spPr>
          <a:xfrm>
            <a:off x="595085" y="2642314"/>
            <a:ext cx="2548165" cy="3529013"/>
          </a:xfrm>
        </p:spPr>
        <p:txBody>
          <a:bodyPr/>
          <a:lstStyle/>
          <a:p>
            <a:pPr>
              <a:lnSpc>
                <a:spcPct val="107000"/>
              </a:lnSpc>
              <a:spcAft>
                <a:spcPts val="800"/>
              </a:spcAft>
            </a:pPr>
            <a:r>
              <a:rPr lang="en-US" sz="1800" dirty="0">
                <a:solidFill>
                  <a:srgbClr val="000000"/>
                </a:solidFill>
                <a:effectLst/>
                <a:latin typeface="MinionLT-Regular"/>
                <a:ea typeface="Calibri" panose="020F0502020204030204" pitchFamily="34" charset="0"/>
                <a:cs typeface="Arial" panose="020B0604020202020204" pitchFamily="34" charset="0"/>
              </a:rPr>
              <a:t>Sample EEG recordings of subject 1. (top) 5 s window of raw EEG signal. (bottom) Same window after preprocessing.</a:t>
            </a:r>
            <a:endParaRPr lang="en-US" dirty="0">
              <a:solidFill>
                <a:srgbClr val="000000"/>
              </a:solidFill>
              <a:effectLst/>
              <a:latin typeface="CharisSIL"/>
              <a:ea typeface="Calibri" panose="020F050202020403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509A92D0-2FDF-4AD4-946C-00C730C76F86}"/>
              </a:ext>
            </a:extLst>
          </p:cNvPr>
          <p:cNvPicPr/>
          <p:nvPr/>
        </p:nvPicPr>
        <p:blipFill>
          <a:blip r:embed="rId2"/>
          <a:stretch>
            <a:fillRect/>
          </a:stretch>
        </p:blipFill>
        <p:spPr>
          <a:xfrm>
            <a:off x="4495800" y="515303"/>
            <a:ext cx="5943600" cy="6198870"/>
          </a:xfrm>
          <a:prstGeom prst="rect">
            <a:avLst/>
          </a:prstGeom>
        </p:spPr>
      </p:pic>
    </p:spTree>
    <p:extLst>
      <p:ext uri="{BB962C8B-B14F-4D97-AF65-F5344CB8AC3E}">
        <p14:creationId xmlns:p14="http://schemas.microsoft.com/office/powerpoint/2010/main" val="41612909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dirty="0">
                <a:solidFill>
                  <a:srgbClr val="000000"/>
                </a:solidFill>
                <a:effectLst/>
                <a:latin typeface="CharisSIL"/>
                <a:ea typeface="Calibri" panose="020F0502020204030204" pitchFamily="34" charset="0"/>
                <a:cs typeface="Arial" panose="020B0604020202020204" pitchFamily="34" charset="0"/>
              </a:rPr>
              <a:t>decompose it into other frequency bands, such as delta, theta, alpha, beta, and gamma</a:t>
            </a:r>
          </a:p>
          <a:p>
            <a:pPr>
              <a:lnSpc>
                <a:spcPct val="107000"/>
              </a:lnSpc>
              <a:spcAft>
                <a:spcPts val="800"/>
              </a:spcAft>
            </a:pPr>
            <a:r>
              <a:rPr lang="en-US" dirty="0"/>
              <a:t>Each frequency band represents a diverse range of electrical activity in the brain</a:t>
            </a:r>
            <a:endParaRPr lang="en-US" dirty="0">
              <a:solidFill>
                <a:srgbClr val="000000"/>
              </a:solidFill>
              <a:latin typeface="CharisSIL"/>
              <a:ea typeface="Calibri" panose="020F0502020204030204" pitchFamily="34" charset="0"/>
              <a:cs typeface="Arial" panose="020B0604020202020204" pitchFamily="34" charset="0"/>
            </a:endParaRPr>
          </a:p>
          <a:p>
            <a:pPr lvl="1">
              <a:lnSpc>
                <a:spcPct val="107000"/>
              </a:lnSpc>
              <a:spcAft>
                <a:spcPts val="800"/>
              </a:spcAft>
            </a:pPr>
            <a:r>
              <a:rPr lang="en-US" dirty="0"/>
              <a:t>delta band </a:t>
            </a:r>
            <a:r>
              <a:rPr lang="en-US" dirty="0">
                <a:solidFill>
                  <a:srgbClr val="000000"/>
                </a:solidFill>
                <a:latin typeface="CharisSIL"/>
                <a:ea typeface="Calibri" panose="020F0502020204030204" pitchFamily="34" charset="0"/>
                <a:cs typeface="Arial" panose="020B0604020202020204" pitchFamily="34" charset="0"/>
              </a:rPr>
              <a:t>:0.5-4 Hz, deep sleep and the maintenance of bodily functions</a:t>
            </a:r>
          </a:p>
          <a:p>
            <a:pPr lvl="1">
              <a:lnSpc>
                <a:spcPct val="107000"/>
              </a:lnSpc>
              <a:spcAft>
                <a:spcPts val="800"/>
              </a:spcAft>
            </a:pPr>
            <a:r>
              <a:rPr lang="en-US" dirty="0"/>
              <a:t>alpha band</a:t>
            </a:r>
            <a:r>
              <a:rPr lang="en-US" dirty="0">
                <a:solidFill>
                  <a:srgbClr val="000000"/>
                </a:solidFill>
                <a:latin typeface="CharisSIL"/>
                <a:ea typeface="Calibri" panose="020F0502020204030204" pitchFamily="34" charset="0"/>
                <a:cs typeface="Arial" panose="020B0604020202020204" pitchFamily="34" charset="0"/>
              </a:rPr>
              <a:t>:8-13 Hz, attentional processes and relaxation </a:t>
            </a: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Feature Extraction</a:t>
            </a:r>
          </a:p>
        </p:txBody>
      </p:sp>
    </p:spTree>
    <p:extLst>
      <p:ext uri="{BB962C8B-B14F-4D97-AF65-F5344CB8AC3E}">
        <p14:creationId xmlns:p14="http://schemas.microsoft.com/office/powerpoint/2010/main" val="11709092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8120290" cy="3529013"/>
          </a:xfrm>
        </p:spPr>
        <p:txBody>
          <a:bodyPr/>
          <a:lstStyle/>
          <a:p>
            <a:pPr>
              <a:lnSpc>
                <a:spcPct val="107000"/>
              </a:lnSpc>
              <a:spcAft>
                <a:spcPts val="800"/>
              </a:spcAft>
            </a:pPr>
            <a:r>
              <a:rPr lang="en-US" dirty="0"/>
              <a:t>usually transformed to the frequency domain using </a:t>
            </a:r>
          </a:p>
          <a:p>
            <a:pPr lvl="1">
              <a:lnSpc>
                <a:spcPct val="107000"/>
              </a:lnSpc>
              <a:spcAft>
                <a:spcPts val="800"/>
              </a:spcAft>
            </a:pPr>
            <a:r>
              <a:rPr lang="en-US" dirty="0"/>
              <a:t>Fourier methodology such as Fast Fourier Transform (FFT)  </a:t>
            </a:r>
          </a:p>
          <a:p>
            <a:pPr lvl="1">
              <a:lnSpc>
                <a:spcPct val="107000"/>
              </a:lnSpc>
              <a:spcAft>
                <a:spcPts val="800"/>
              </a:spcAft>
            </a:pPr>
            <a:r>
              <a:rPr lang="en-US" dirty="0"/>
              <a:t>Welch Power Spectral Density (PSD)  analysis </a:t>
            </a:r>
          </a:p>
          <a:p>
            <a:pPr>
              <a:lnSpc>
                <a:spcPct val="107000"/>
              </a:lnSpc>
              <a:spcAft>
                <a:spcPts val="800"/>
              </a:spcAft>
            </a:pPr>
            <a:r>
              <a:rPr lang="en-US" dirty="0"/>
              <a:t>transformed to the time-frequency domain using decomposition such as </a:t>
            </a:r>
          </a:p>
          <a:p>
            <a:pPr lvl="1">
              <a:lnSpc>
                <a:spcPct val="107000"/>
              </a:lnSpc>
              <a:spcAft>
                <a:spcPts val="800"/>
              </a:spcAft>
            </a:pPr>
            <a:r>
              <a:rPr lang="en-US" dirty="0"/>
              <a:t>Discrete Wavelet Transform (DWT)  </a:t>
            </a:r>
          </a:p>
          <a:p>
            <a:pPr lvl="1">
              <a:lnSpc>
                <a:spcPct val="107000"/>
              </a:lnSpc>
              <a:spcAft>
                <a:spcPts val="800"/>
              </a:spcAft>
            </a:pPr>
            <a:r>
              <a:rPr lang="en-US" dirty="0"/>
              <a:t>Empirical Mode Decomposition (EMD)</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Feature Extraction</a:t>
            </a:r>
          </a:p>
        </p:txBody>
      </p:sp>
    </p:spTree>
    <p:extLst>
      <p:ext uri="{BB962C8B-B14F-4D97-AF65-F5344CB8AC3E}">
        <p14:creationId xmlns:p14="http://schemas.microsoft.com/office/powerpoint/2010/main" val="13427846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8120290" cy="3801349"/>
          </a:xfrm>
        </p:spPr>
        <p:txBody>
          <a:bodyPr/>
          <a:lstStyle/>
          <a:p>
            <a:pPr>
              <a:lnSpc>
                <a:spcPct val="107000"/>
              </a:lnSpc>
              <a:spcAft>
                <a:spcPts val="800"/>
              </a:spcAft>
            </a:pPr>
            <a:r>
              <a:rPr lang="en-US" dirty="0"/>
              <a:t>After the transformation or analysis of EEG data with one of the following features are usually extracted to be fed to a Machine Learning framework for automatic detection, prediction, severity assessment, or evaluation of the given EEG task</a:t>
            </a:r>
          </a:p>
          <a:p>
            <a:pPr lvl="1">
              <a:lnSpc>
                <a:spcPct val="107000"/>
              </a:lnSpc>
              <a:spcAft>
                <a:spcPts val="800"/>
              </a:spcAft>
            </a:pPr>
            <a:r>
              <a:rPr lang="en-US" dirty="0"/>
              <a:t>abovementioned methodologies, </a:t>
            </a:r>
          </a:p>
          <a:p>
            <a:pPr lvl="1">
              <a:lnSpc>
                <a:spcPct val="107000"/>
              </a:lnSpc>
              <a:spcAft>
                <a:spcPts val="800"/>
              </a:spcAft>
            </a:pPr>
            <a:r>
              <a:rPr lang="en-US" dirty="0"/>
              <a:t>band power, </a:t>
            </a:r>
          </a:p>
          <a:p>
            <a:pPr lvl="1">
              <a:lnSpc>
                <a:spcPct val="107000"/>
              </a:lnSpc>
              <a:spcAft>
                <a:spcPts val="800"/>
              </a:spcAft>
            </a:pPr>
            <a:r>
              <a:rPr lang="en-US" dirty="0"/>
              <a:t>entropy, </a:t>
            </a:r>
          </a:p>
          <a:p>
            <a:pPr lvl="1">
              <a:lnSpc>
                <a:spcPct val="107000"/>
              </a:lnSpc>
              <a:spcAft>
                <a:spcPts val="800"/>
              </a:spcAft>
            </a:pPr>
            <a:r>
              <a:rPr lang="en-US" dirty="0"/>
              <a:t>fractal dimension, or </a:t>
            </a:r>
          </a:p>
          <a:p>
            <a:pPr lvl="1">
              <a:lnSpc>
                <a:spcPct val="107000"/>
              </a:lnSpc>
              <a:spcAft>
                <a:spcPts val="800"/>
              </a:spcAft>
            </a:pPr>
            <a:r>
              <a:rPr lang="en-US" dirty="0"/>
              <a:t>statistical</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 Feature Extraction</a:t>
            </a:r>
          </a:p>
        </p:txBody>
      </p:sp>
    </p:spTree>
    <p:extLst>
      <p:ext uri="{BB962C8B-B14F-4D97-AF65-F5344CB8AC3E}">
        <p14:creationId xmlns:p14="http://schemas.microsoft.com/office/powerpoint/2010/main" val="33794553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511589"/>
            <a:ext cx="2358240" cy="2331873"/>
          </a:xfrm>
        </p:spPr>
        <p:txBody>
          <a:bodyPr/>
          <a:lstStyle/>
          <a:p>
            <a:endParaRPr lang="en-US" sz="1050" dirty="0">
              <a:effectLst/>
              <a:latin typeface="Segoe UI" panose="020B0502040204020203" pitchFamily="34" charset="0"/>
              <a:ea typeface="Calibri" panose="020F0502020204030204" pitchFamily="34" charset="0"/>
            </a:endParaRPr>
          </a:p>
          <a:p>
            <a:r>
              <a:rPr lang="en-US" sz="1050" dirty="0">
                <a:effectLst/>
                <a:latin typeface="Segoe UI" panose="020B0502040204020203" pitchFamily="34" charset="0"/>
                <a:ea typeface="Calibri" panose="020F0502020204030204" pitchFamily="34" charset="0"/>
              </a:rPr>
              <a:t> A total of 890 participants, including 189 patients with MCI, 330 patients with AD, 125 patients with other dementias  and 246</a:t>
            </a:r>
            <a:endParaRPr lang="en-US" sz="1050" dirty="0"/>
          </a:p>
          <a:p>
            <a:r>
              <a:rPr lang="en-US" sz="1050" dirty="0"/>
              <a:t>Datasets are available from the corresponding author upon reasonable request</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7" y="1933580"/>
            <a:ext cx="2358240"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Overview</a:t>
            </a:r>
          </a:p>
        </p:txBody>
      </p:sp>
      <p:pic>
        <p:nvPicPr>
          <p:cNvPr id="5" name="Picture 4">
            <a:extLst>
              <a:ext uri="{FF2B5EF4-FFF2-40B4-BE49-F238E27FC236}">
                <a16:creationId xmlns:a16="http://schemas.microsoft.com/office/drawing/2014/main" id="{1EC67E53-397C-4C86-AF3B-2BD7BBB16845}"/>
              </a:ext>
            </a:extLst>
          </p:cNvPr>
          <p:cNvPicPr/>
          <p:nvPr/>
        </p:nvPicPr>
        <p:blipFill>
          <a:blip r:embed="rId2"/>
          <a:stretch>
            <a:fillRect/>
          </a:stretch>
        </p:blipFill>
        <p:spPr>
          <a:xfrm>
            <a:off x="2987206" y="1028698"/>
            <a:ext cx="8523981" cy="4653522"/>
          </a:xfrm>
          <a:prstGeom prst="rect">
            <a:avLst/>
          </a:prstGeom>
        </p:spPr>
      </p:pic>
      <p:sp>
        <p:nvSpPr>
          <p:cNvPr id="6" name="Slide Text">
            <a:extLst>
              <a:ext uri="{FF2B5EF4-FFF2-40B4-BE49-F238E27FC236}">
                <a16:creationId xmlns:a16="http://schemas.microsoft.com/office/drawing/2014/main" id="{A3165269-1308-40B7-932F-FE29501FAC9F}"/>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a:latin typeface="Segoe UI" panose="020B0502040204020203" pitchFamily="34" charset="0"/>
                <a:ea typeface="Calibri" panose="020F0502020204030204" pitchFamily="34" charset="0"/>
              </a:rPr>
              <a:t>Jiao B, Li R, Zhou H, Qing K, Liu H, Pan H, et al. Neural biomarker diagnosis and prediction to mild cognitive impairment and Alzheimer’s disease using EEG technology. Alzheimer's Research &amp; Therapy. 2023;15(1):32.</a:t>
            </a:r>
          </a:p>
          <a:p>
            <a:endParaRPr lang="en-US" sz="1050" dirty="0">
              <a:latin typeface="Segoe UI" panose="020B0502040204020203" pitchFamily="34" charset="0"/>
              <a:ea typeface="Calibri" panose="020F0502020204030204" pitchFamily="34" charset="0"/>
            </a:endParaRPr>
          </a:p>
        </p:txBody>
      </p:sp>
    </p:spTree>
    <p:extLst>
      <p:ext uri="{BB962C8B-B14F-4D97-AF65-F5344CB8AC3E}">
        <p14:creationId xmlns:p14="http://schemas.microsoft.com/office/powerpoint/2010/main" val="22214445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7" name="Picture 6">
            <a:extLst>
              <a:ext uri="{FF2B5EF4-FFF2-40B4-BE49-F238E27FC236}">
                <a16:creationId xmlns:a16="http://schemas.microsoft.com/office/drawing/2014/main" id="{F0C0EAA5-B4E0-4CD1-A46C-1EE105D6EFB2}"/>
              </a:ext>
            </a:extLst>
          </p:cNvPr>
          <p:cNvPicPr>
            <a:picLocks noChangeAspect="1"/>
          </p:cNvPicPr>
          <p:nvPr/>
        </p:nvPicPr>
        <p:blipFill>
          <a:blip r:embed="rId2"/>
          <a:stretch>
            <a:fillRect/>
          </a:stretch>
        </p:blipFill>
        <p:spPr>
          <a:xfrm>
            <a:off x="4231766" y="1555015"/>
            <a:ext cx="6687246" cy="2991147"/>
          </a:xfrm>
          <a:prstGeom prst="rect">
            <a:avLst/>
          </a:prstGeom>
        </p:spPr>
      </p:pic>
      <p:sp>
        <p:nvSpPr>
          <p:cNvPr id="5" name="Slide Text">
            <a:extLst>
              <a:ext uri="{FF2B5EF4-FFF2-40B4-BE49-F238E27FC236}">
                <a16:creationId xmlns:a16="http://schemas.microsoft.com/office/drawing/2014/main" id="{6A628E75-6A21-4D30-82FE-52D8D2CD0E96}"/>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a:latin typeface="Segoe UI" panose="020B0502040204020203" pitchFamily="34" charset="0"/>
                <a:ea typeface="Calibri" panose="020F0502020204030204" pitchFamily="34" charset="0"/>
              </a:rPr>
              <a:t>Fouad IA, El-</a:t>
            </a:r>
            <a:r>
              <a:rPr lang="en-US" sz="1050" dirty="0" err="1">
                <a:latin typeface="Segoe UI" panose="020B0502040204020203" pitchFamily="34" charset="0"/>
                <a:ea typeface="Calibri" panose="020F0502020204030204" pitchFamily="34" charset="0"/>
              </a:rPr>
              <a:t>Zahraa</a:t>
            </a:r>
            <a:r>
              <a:rPr lang="en-US" sz="1050" dirty="0">
                <a:latin typeface="Segoe UI" panose="020B0502040204020203" pitchFamily="34" charset="0"/>
                <a:ea typeface="Calibri" panose="020F0502020204030204" pitchFamily="34" charset="0"/>
              </a:rPr>
              <a:t> M. Labib F. Identification of Alzheimer’s disease from central lobe EEG signals utilizing machine learning and residual neural network. Biomedical Signal Processing and Control. 2023;86.</a:t>
            </a:r>
          </a:p>
          <a:p>
            <a:endParaRPr lang="en-US" sz="1050" dirty="0">
              <a:latin typeface="Segoe UI" panose="020B0502040204020203" pitchFamily="34" charset="0"/>
              <a:ea typeface="Calibri" panose="020F0502020204030204" pitchFamily="34" charset="0"/>
            </a:endParaRPr>
          </a:p>
        </p:txBody>
      </p:sp>
      <p:sp>
        <p:nvSpPr>
          <p:cNvPr id="8" name="Slide Text">
            <a:extLst>
              <a:ext uri="{FF2B5EF4-FFF2-40B4-BE49-F238E27FC236}">
                <a16:creationId xmlns:a16="http://schemas.microsoft.com/office/drawing/2014/main" id="{BD938A1A-2290-4DED-8587-2B4535137A2A}"/>
              </a:ext>
            </a:extLst>
          </p:cNvPr>
          <p:cNvSpPr>
            <a:spLocks noGrp="1"/>
          </p:cNvSpPr>
          <p:nvPr>
            <p:ph idx="1"/>
          </p:nvPr>
        </p:nvSpPr>
        <p:spPr>
          <a:xfrm>
            <a:off x="566928" y="2185988"/>
            <a:ext cx="3533585" cy="3451334"/>
          </a:xfrm>
        </p:spPr>
        <p:txBody>
          <a:bodyPr/>
          <a:lstStyle/>
          <a:p>
            <a:r>
              <a:rPr lang="en-US" dirty="0"/>
              <a:t>Three central lobe electrodes</a:t>
            </a:r>
          </a:p>
          <a:p>
            <a:r>
              <a:rPr lang="en-US" dirty="0"/>
              <a:t>This EEG dataset is available as open source.</a:t>
            </a:r>
          </a:p>
          <a:p>
            <a:r>
              <a:rPr lang="en-US" sz="1800" dirty="0">
                <a:latin typeface="Calibri" panose="020F0502020204030204" pitchFamily="34" charset="0"/>
              </a:rPr>
              <a:t>The dataset contains 7 MCI, 59 AD, and 102 NC subjects	</a:t>
            </a:r>
          </a:p>
          <a:p>
            <a:r>
              <a:rPr lang="en-US" sz="1800" dirty="0">
                <a:latin typeface="Calibri" panose="020F0502020204030204" pitchFamily="34" charset="0"/>
              </a:rPr>
              <a:t>Highest performance of 96.55% </a:t>
            </a:r>
          </a:p>
          <a:p>
            <a:pPr marL="0" marR="0" indent="0">
              <a:buNone/>
            </a:pPr>
            <a:r>
              <a:rPr lang="en-US" sz="1800" dirty="0">
                <a:latin typeface="Calibri" panose="020F0502020204030204" pitchFamily="34" charset="0"/>
              </a:rPr>
              <a:t>	</a:t>
            </a:r>
          </a:p>
          <a:p>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20071171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5" name="Picture 4">
            <a:extLst>
              <a:ext uri="{FF2B5EF4-FFF2-40B4-BE49-F238E27FC236}">
                <a16:creationId xmlns:a16="http://schemas.microsoft.com/office/drawing/2014/main" id="{2019EDBE-CFCB-46D7-8E14-7AD1ACE9EAC2}"/>
              </a:ext>
            </a:extLst>
          </p:cNvPr>
          <p:cNvPicPr>
            <a:picLocks noChangeAspect="1"/>
          </p:cNvPicPr>
          <p:nvPr/>
        </p:nvPicPr>
        <p:blipFill>
          <a:blip r:embed="rId2"/>
          <a:stretch>
            <a:fillRect/>
          </a:stretch>
        </p:blipFill>
        <p:spPr>
          <a:xfrm>
            <a:off x="5158883" y="1007427"/>
            <a:ext cx="2693456" cy="5035219"/>
          </a:xfrm>
          <a:prstGeom prst="rect">
            <a:avLst/>
          </a:prstGeom>
        </p:spPr>
      </p:pic>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3747897" cy="3451334"/>
          </a:xfrm>
        </p:spPr>
        <p:txBody>
          <a:bodyPr/>
          <a:lstStyle/>
          <a:p>
            <a:r>
              <a:rPr lang="en-US" dirty="0"/>
              <a:t>classification using a Dual-Input Convolution Encoder Network </a:t>
            </a:r>
          </a:p>
          <a:p>
            <a:r>
              <a:rPr lang="en-US" dirty="0"/>
              <a:t>: Recordings of 36 AD, 23 Frontotemporal dementia (FTD), and 29 age-matched healthy individuals (CN) were used</a:t>
            </a:r>
          </a:p>
          <a:p>
            <a:r>
              <a:rPr lang="en-US" dirty="0"/>
              <a:t>accuracy of 83.28% in the AD-CN problem using Leave-One-Subject-Out validation</a:t>
            </a:r>
          </a:p>
          <a:p>
            <a:endParaRPr lang="en-US" dirty="0"/>
          </a:p>
        </p:txBody>
      </p:sp>
    </p:spTree>
    <p:extLst>
      <p:ext uri="{BB962C8B-B14F-4D97-AF65-F5344CB8AC3E}">
        <p14:creationId xmlns:p14="http://schemas.microsoft.com/office/powerpoint/2010/main" val="8964136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5" name="Picture 4">
            <a:extLst>
              <a:ext uri="{FF2B5EF4-FFF2-40B4-BE49-F238E27FC236}">
                <a16:creationId xmlns:a16="http://schemas.microsoft.com/office/drawing/2014/main" id="{2019EDBE-CFCB-46D7-8E14-7AD1ACE9EAC2}"/>
              </a:ext>
            </a:extLst>
          </p:cNvPr>
          <p:cNvPicPr>
            <a:picLocks noChangeAspect="1"/>
          </p:cNvPicPr>
          <p:nvPr/>
        </p:nvPicPr>
        <p:blipFill>
          <a:blip r:embed="rId2"/>
          <a:stretch>
            <a:fillRect/>
          </a:stretch>
        </p:blipFill>
        <p:spPr>
          <a:xfrm>
            <a:off x="5158883" y="1007427"/>
            <a:ext cx="2693456" cy="5035219"/>
          </a:xfrm>
          <a:prstGeom prst="rect">
            <a:avLst/>
          </a:prstGeom>
        </p:spPr>
      </p:pic>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3747897"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First, each recording was divided into 30-second time windows with 15 seconds overlap to create the pool of EEG signals that will be used for the classification task. Next, the following two features have been extracted</a:t>
            </a:r>
            <a:endParaRPr lang="en-US" dirty="0"/>
          </a:p>
        </p:txBody>
      </p:sp>
    </p:spTree>
    <p:extLst>
      <p:ext uri="{BB962C8B-B14F-4D97-AF65-F5344CB8AC3E}">
        <p14:creationId xmlns:p14="http://schemas.microsoft.com/office/powerpoint/2010/main" val="15176341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5" name="Picture 4">
            <a:extLst>
              <a:ext uri="{FF2B5EF4-FFF2-40B4-BE49-F238E27FC236}">
                <a16:creationId xmlns:a16="http://schemas.microsoft.com/office/drawing/2014/main" id="{2019EDBE-CFCB-46D7-8E14-7AD1ACE9EAC2}"/>
              </a:ext>
            </a:extLst>
          </p:cNvPr>
          <p:cNvPicPr>
            <a:picLocks noChangeAspect="1"/>
          </p:cNvPicPr>
          <p:nvPr/>
        </p:nvPicPr>
        <p:blipFill>
          <a:blip r:embed="rId2"/>
          <a:stretch>
            <a:fillRect/>
          </a:stretch>
        </p:blipFill>
        <p:spPr>
          <a:xfrm>
            <a:off x="5158883" y="1007427"/>
            <a:ext cx="2693456" cy="5035219"/>
          </a:xfrm>
          <a:prstGeom prst="rect">
            <a:avLst/>
          </a:prstGeom>
        </p:spPr>
      </p:pic>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3747897"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extract two of the most promising biomarkers</a:t>
            </a:r>
          </a:p>
          <a:p>
            <a:pPr lvl="1"/>
            <a:r>
              <a:rPr lang="en-US" sz="1800" dirty="0">
                <a:solidFill>
                  <a:srgbClr val="000000"/>
                </a:solidFill>
                <a:effectLst/>
                <a:latin typeface="TimesLTStd-Roman"/>
                <a:ea typeface="Calibri" panose="020F0502020204030204" pitchFamily="34" charset="0"/>
                <a:cs typeface="Arial" panose="020B0604020202020204" pitchFamily="34" charset="0"/>
              </a:rPr>
              <a:t>Relative Band Power (RBP)</a:t>
            </a:r>
            <a:r>
              <a:rPr lang="en-US" sz="1800" dirty="0">
                <a:solidFill>
                  <a:srgbClr val="000000"/>
                </a:solidFill>
                <a:latin typeface="TimesLTStd-Roman"/>
                <a:ea typeface="Calibri" panose="020F0502020204030204" pitchFamily="34" charset="0"/>
                <a:cs typeface="Arial" panose="020B0604020202020204" pitchFamily="34" charset="0"/>
              </a:rPr>
              <a:t>: </a:t>
            </a:r>
            <a:r>
              <a:rPr lang="en-US" sz="1800" dirty="0">
                <a:solidFill>
                  <a:srgbClr val="000000"/>
                </a:solidFill>
                <a:effectLst/>
                <a:latin typeface="TimesLTStd-Roman"/>
                <a:ea typeface="Calibri" panose="020F0502020204030204" pitchFamily="34" charset="0"/>
                <a:cs typeface="Arial" panose="020B0604020202020204" pitchFamily="34" charset="0"/>
              </a:rPr>
              <a:t>increase in Theta/Alpha ratio in AD patients </a:t>
            </a:r>
            <a:endParaRPr lang="en-US" sz="1800" dirty="0">
              <a:solidFill>
                <a:srgbClr val="000000"/>
              </a:solidFill>
              <a:latin typeface="TimesLTStd-Roman"/>
              <a:ea typeface="Calibri" panose="020F0502020204030204" pitchFamily="34" charset="0"/>
              <a:cs typeface="Arial" panose="020B0604020202020204" pitchFamily="34" charset="0"/>
            </a:endParaRPr>
          </a:p>
          <a:p>
            <a:pPr lvl="1"/>
            <a:r>
              <a:rPr lang="en-US" sz="1800" dirty="0">
                <a:solidFill>
                  <a:srgbClr val="000000"/>
                </a:solidFill>
                <a:effectLst/>
                <a:latin typeface="TimesLTStd-Roman"/>
                <a:ea typeface="Calibri" panose="020F0502020204030204" pitchFamily="34" charset="0"/>
                <a:cs typeface="Arial" panose="020B0604020202020204" pitchFamily="34" charset="0"/>
              </a:rPr>
              <a:t>Spectral Coherence Connectivity (SCC)</a:t>
            </a:r>
            <a:r>
              <a:rPr lang="en-US" dirty="0">
                <a:solidFill>
                  <a:srgbClr val="000000"/>
                </a:solidFill>
                <a:effectLst/>
                <a:latin typeface="TimesLTStd-Roman"/>
                <a:ea typeface="Calibri" panose="020F0502020204030204" pitchFamily="34" charset="0"/>
                <a:cs typeface="Arial" panose="020B0604020202020204" pitchFamily="34" charset="0"/>
              </a:rPr>
              <a:t>: </a:t>
            </a:r>
            <a:r>
              <a:rPr lang="en-US" sz="1800" dirty="0">
                <a:solidFill>
                  <a:srgbClr val="000000"/>
                </a:solidFill>
                <a:effectLst/>
                <a:latin typeface="TimesLTStd-Roman"/>
                <a:ea typeface="Calibri" panose="020F0502020204030204" pitchFamily="34" charset="0"/>
                <a:cs typeface="Arial" panose="020B0604020202020204" pitchFamily="34" charset="0"/>
              </a:rPr>
              <a:t>decreased synchronization likelihood in AD patients</a:t>
            </a:r>
            <a:endParaRPr lang="en-US" dirty="0"/>
          </a:p>
        </p:txBody>
      </p:sp>
    </p:spTree>
    <p:extLst>
      <p:ext uri="{BB962C8B-B14F-4D97-AF65-F5344CB8AC3E}">
        <p14:creationId xmlns:p14="http://schemas.microsoft.com/office/powerpoint/2010/main" val="27519829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5" name="Picture 4">
            <a:extLst>
              <a:ext uri="{FF2B5EF4-FFF2-40B4-BE49-F238E27FC236}">
                <a16:creationId xmlns:a16="http://schemas.microsoft.com/office/drawing/2014/main" id="{2019EDBE-CFCB-46D7-8E14-7AD1ACE9EAC2}"/>
              </a:ext>
            </a:extLst>
          </p:cNvPr>
          <p:cNvPicPr>
            <a:picLocks noChangeAspect="1"/>
          </p:cNvPicPr>
          <p:nvPr/>
        </p:nvPicPr>
        <p:blipFill>
          <a:blip r:embed="rId2"/>
          <a:stretch>
            <a:fillRect/>
          </a:stretch>
        </p:blipFill>
        <p:spPr>
          <a:xfrm>
            <a:off x="5158883" y="1007427"/>
            <a:ext cx="2693456" cy="5035219"/>
          </a:xfrm>
          <a:prstGeom prst="rect">
            <a:avLst/>
          </a:prstGeom>
        </p:spPr>
      </p:pic>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3747897"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express them in image-like representations (3d matrixes)</a:t>
            </a:r>
          </a:p>
          <a:p>
            <a:r>
              <a:rPr lang="en-US" sz="1800" dirty="0">
                <a:solidFill>
                  <a:srgbClr val="000000"/>
                </a:solidFill>
                <a:effectLst/>
                <a:latin typeface="TimesLTStd-Roman"/>
                <a:ea typeface="Calibri" panose="020F0502020204030204" pitchFamily="34" charset="0"/>
                <a:cs typeface="Arial" panose="020B0604020202020204" pitchFamily="34" charset="0"/>
              </a:rPr>
              <a:t>fed in 2 parallel Convolution blocks</a:t>
            </a:r>
            <a:endParaRPr lang="en-US" dirty="0">
              <a:solidFill>
                <a:srgbClr val="000000"/>
              </a:solidFill>
              <a:latin typeface="TimesLTStd-Roman"/>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1901816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AD Stages</a:t>
            </a:r>
          </a:p>
        </p:txBody>
      </p:sp>
      <p:sp>
        <p:nvSpPr>
          <p:cNvPr id="5" name="Slide Text">
            <a:extLst>
              <a:ext uri="{FF2B5EF4-FFF2-40B4-BE49-F238E27FC236}">
                <a16:creationId xmlns:a16="http://schemas.microsoft.com/office/drawing/2014/main" id="{437747AF-3C22-4B56-B723-76FBB82FE584}"/>
              </a:ext>
            </a:extLst>
          </p:cNvPr>
          <p:cNvSpPr>
            <a:spLocks noGrp="1"/>
          </p:cNvSpPr>
          <p:nvPr>
            <p:ph idx="1"/>
          </p:nvPr>
        </p:nvSpPr>
        <p:spPr>
          <a:xfrm>
            <a:off x="595085" y="2642314"/>
            <a:ext cx="5500915" cy="3529013"/>
          </a:xfrm>
        </p:spPr>
        <p:txBody>
          <a:bodyPr/>
          <a:lstStyle/>
          <a:p>
            <a:r>
              <a:rPr lang="en-US" sz="1800" b="0" i="0" dirty="0">
                <a:solidFill>
                  <a:srgbClr val="000000"/>
                </a:solidFill>
                <a:effectLst/>
                <a:latin typeface="WarnockPro-Regular"/>
                <a:ea typeface="Calibri" panose="020F0502020204030204" pitchFamily="34" charset="0"/>
                <a:cs typeface="Arial" panose="020B0604020202020204" pitchFamily="34" charset="0"/>
              </a:rPr>
              <a:t>it has been established that SCD can occur at late stages of preclinical AD, before MCI is reached. This phase can be also referred to as pre-MCI or </a:t>
            </a:r>
            <a:r>
              <a:rPr lang="en-US" sz="1800" b="0" i="0" dirty="0" err="1">
                <a:solidFill>
                  <a:srgbClr val="000000"/>
                </a:solidFill>
                <a:effectLst/>
                <a:latin typeface="WarnockPro-Regular"/>
                <a:ea typeface="Calibri" panose="020F0502020204030204" pitchFamily="34" charset="0"/>
                <a:cs typeface="Arial" panose="020B0604020202020204" pitchFamily="34" charset="0"/>
              </a:rPr>
              <a:t>preprodromal</a:t>
            </a:r>
            <a:r>
              <a:rPr lang="en-US" sz="1800" b="0" i="0" dirty="0">
                <a:solidFill>
                  <a:srgbClr val="000000"/>
                </a:solidFill>
                <a:effectLst/>
                <a:latin typeface="WarnockPro-Regular"/>
                <a:ea typeface="Calibri" panose="020F0502020204030204" pitchFamily="34" charset="0"/>
                <a:cs typeface="Arial" panose="020B0604020202020204" pitchFamily="34" charset="0"/>
              </a:rPr>
              <a:t> AD.</a:t>
            </a:r>
          </a:p>
          <a:p>
            <a:r>
              <a:rPr lang="en-US" dirty="0"/>
              <a:t>probability of Aβ positivity of up to 0.75 for patients with MCI and of 0.60 for SCD subjects</a:t>
            </a:r>
          </a:p>
        </p:txBody>
      </p:sp>
    </p:spTree>
    <p:extLst>
      <p:ext uri="{BB962C8B-B14F-4D97-AF65-F5344CB8AC3E}">
        <p14:creationId xmlns:p14="http://schemas.microsoft.com/office/powerpoint/2010/main" val="9347455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pic>
        <p:nvPicPr>
          <p:cNvPr id="5" name="Picture 4">
            <a:extLst>
              <a:ext uri="{FF2B5EF4-FFF2-40B4-BE49-F238E27FC236}">
                <a16:creationId xmlns:a16="http://schemas.microsoft.com/office/drawing/2014/main" id="{2019EDBE-CFCB-46D7-8E14-7AD1ACE9EAC2}"/>
              </a:ext>
            </a:extLst>
          </p:cNvPr>
          <p:cNvPicPr>
            <a:picLocks noChangeAspect="1"/>
          </p:cNvPicPr>
          <p:nvPr/>
        </p:nvPicPr>
        <p:blipFill>
          <a:blip r:embed="rId2"/>
          <a:stretch>
            <a:fillRect/>
          </a:stretch>
        </p:blipFill>
        <p:spPr>
          <a:xfrm>
            <a:off x="5158883" y="1007427"/>
            <a:ext cx="2693456" cy="5035219"/>
          </a:xfrm>
          <a:prstGeom prst="rect">
            <a:avLst/>
          </a:prstGeom>
        </p:spPr>
      </p:pic>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3747897"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recordings from 88 participants </a:t>
            </a:r>
          </a:p>
          <a:p>
            <a:pPr lvl="1"/>
            <a:r>
              <a:rPr lang="en-US" dirty="0">
                <a:solidFill>
                  <a:srgbClr val="000000"/>
                </a:solidFill>
                <a:effectLst/>
                <a:latin typeface="TimesLTStd-Roman"/>
                <a:ea typeface="Calibri" panose="020F0502020204030204" pitchFamily="34" charset="0"/>
                <a:cs typeface="Arial" panose="020B0604020202020204" pitchFamily="34" charset="0"/>
              </a:rPr>
              <a:t>from Department of Neurology of AHEPA General University Hospital of Thessaloniki. </a:t>
            </a:r>
          </a:p>
          <a:p>
            <a:pPr lvl="1"/>
            <a:r>
              <a:rPr lang="en-US" dirty="0">
                <a:solidFill>
                  <a:srgbClr val="000000"/>
                </a:solidFill>
                <a:effectLst/>
                <a:latin typeface="TimesLTStd-Roman"/>
                <a:ea typeface="Calibri" panose="020F0502020204030204" pitchFamily="34" charset="0"/>
                <a:cs typeface="Arial" panose="020B0604020202020204" pitchFamily="34" charset="0"/>
              </a:rPr>
              <a:t>36 (13 males) of them were diagnosed with Alzheimer’s disease (AD group), 23 (14 males) were diagnosed with Frontotemporal Dementia (FTD group), and 29 (11 males) were healthy subjects (CN group)</a:t>
            </a:r>
            <a:endParaRPr lang="en-US" dirty="0"/>
          </a:p>
        </p:txBody>
      </p:sp>
    </p:spTree>
    <p:extLst>
      <p:ext uri="{BB962C8B-B14F-4D97-AF65-F5344CB8AC3E}">
        <p14:creationId xmlns:p14="http://schemas.microsoft.com/office/powerpoint/2010/main" val="38963130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762810"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The preprocessing pipeline of the EEG signals is as follows. First, a Butterworth band-pass filter 0.5-45 Hz was applied, and the signals were re-referenced to A1-A2. Then, the ASR routine [12] which is an automatic artifact reject method that can remove transient or large-amplitude artifacts</a:t>
            </a:r>
            <a:endParaRPr lang="en-US" dirty="0"/>
          </a:p>
        </p:txBody>
      </p:sp>
    </p:spTree>
    <p:extLst>
      <p:ext uri="{BB962C8B-B14F-4D97-AF65-F5344CB8AC3E}">
        <p14:creationId xmlns:p14="http://schemas.microsoft.com/office/powerpoint/2010/main" val="25197475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Miltiadous</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Gionanidis</a:t>
            </a:r>
            <a:r>
              <a:rPr lang="en-US" sz="1050" dirty="0">
                <a:latin typeface="Segoe UI" panose="020B0502040204020203" pitchFamily="34" charset="0"/>
                <a:ea typeface="Calibri" panose="020F0502020204030204" pitchFamily="34" charset="0"/>
              </a:rPr>
              <a:t> E, </a:t>
            </a:r>
            <a:r>
              <a:rPr lang="en-US" sz="1050" dirty="0" err="1">
                <a:latin typeface="Segoe UI" panose="020B0502040204020203" pitchFamily="34" charset="0"/>
                <a:ea typeface="Calibri" panose="020F0502020204030204" pitchFamily="34" charset="0"/>
              </a:rPr>
              <a:t>Tzimourta</a:t>
            </a:r>
            <a:r>
              <a:rPr lang="en-US" sz="1050" dirty="0">
                <a:latin typeface="Segoe UI" panose="020B0502040204020203" pitchFamily="34" charset="0"/>
                <a:ea typeface="Calibri" panose="020F0502020204030204" pitchFamily="34" charset="0"/>
              </a:rPr>
              <a:t> KD, </a:t>
            </a:r>
            <a:r>
              <a:rPr lang="en-US" sz="1050" dirty="0" err="1">
                <a:latin typeface="Segoe UI" panose="020B0502040204020203" pitchFamily="34" charset="0"/>
                <a:ea typeface="Calibri" panose="020F0502020204030204" pitchFamily="34" charset="0"/>
              </a:rPr>
              <a:t>Giannakeas</a:t>
            </a:r>
            <a:r>
              <a:rPr lang="en-US" sz="1050" dirty="0">
                <a:latin typeface="Segoe UI" panose="020B0502040204020203" pitchFamily="34" charset="0"/>
                <a:ea typeface="Calibri" panose="020F0502020204030204" pitchFamily="34" charset="0"/>
              </a:rPr>
              <a:t> N, </a:t>
            </a:r>
            <a:r>
              <a:rPr lang="en-US" sz="1050" dirty="0" err="1">
                <a:latin typeface="Segoe UI" panose="020B0502040204020203" pitchFamily="34" charset="0"/>
                <a:ea typeface="Calibri" panose="020F0502020204030204" pitchFamily="34" charset="0"/>
              </a:rPr>
              <a:t>Tzallas</a:t>
            </a:r>
            <a:r>
              <a:rPr lang="en-US" sz="1050" dirty="0">
                <a:latin typeface="Segoe UI" panose="020B0502040204020203" pitchFamily="34" charset="0"/>
                <a:ea typeface="Calibri" panose="020F0502020204030204" pitchFamily="34" charset="0"/>
              </a:rPr>
              <a:t> AT. DICE-Net: A Novel Convolution-Transformer Architecture for Alzheimer Detection in EEG Signals. IEEE Access. 2023;11:71840-58.</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762810" cy="3451334"/>
          </a:xfrm>
        </p:spPr>
        <p:txBody>
          <a:bodyPr/>
          <a:lstStyle/>
          <a:p>
            <a:r>
              <a:rPr lang="en-US" sz="1800" dirty="0">
                <a:solidFill>
                  <a:srgbClr val="000000"/>
                </a:solidFill>
                <a:effectLst/>
                <a:latin typeface="TimesLTStd-Roman"/>
                <a:ea typeface="Calibri" panose="020F0502020204030204" pitchFamily="34" charset="0"/>
                <a:cs typeface="Arial" panose="020B0604020202020204" pitchFamily="34" charset="0"/>
              </a:rPr>
              <a:t>We made the dataset publicly available</a:t>
            </a:r>
          </a:p>
          <a:p>
            <a:endParaRPr lang="en-US" dirty="0"/>
          </a:p>
        </p:txBody>
      </p:sp>
    </p:spTree>
    <p:extLst>
      <p:ext uri="{BB962C8B-B14F-4D97-AF65-F5344CB8AC3E}">
        <p14:creationId xmlns:p14="http://schemas.microsoft.com/office/powerpoint/2010/main" val="37968057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a:latin typeface="Segoe UI" panose="020B0502040204020203" pitchFamily="34" charset="0"/>
                <a:ea typeface="Calibri" panose="020F0502020204030204" pitchFamily="34" charset="0"/>
              </a:rPr>
              <a:t>Nour M, </a:t>
            </a:r>
            <a:r>
              <a:rPr lang="en-US" sz="1050" dirty="0" err="1">
                <a:latin typeface="Segoe UI" panose="020B0502040204020203" pitchFamily="34" charset="0"/>
                <a:ea typeface="Calibri" panose="020F0502020204030204" pitchFamily="34" charset="0"/>
              </a:rPr>
              <a:t>Senturk</a:t>
            </a:r>
            <a:r>
              <a:rPr lang="en-US" sz="1050" dirty="0">
                <a:latin typeface="Segoe UI" panose="020B0502040204020203" pitchFamily="34" charset="0"/>
                <a:ea typeface="Calibri" panose="020F0502020204030204" pitchFamily="34" charset="0"/>
              </a:rPr>
              <a:t> U, </a:t>
            </a:r>
            <a:r>
              <a:rPr lang="en-US" sz="1050" dirty="0" err="1">
                <a:latin typeface="Segoe UI" panose="020B0502040204020203" pitchFamily="34" charset="0"/>
                <a:ea typeface="Calibri" panose="020F0502020204030204" pitchFamily="34" charset="0"/>
              </a:rPr>
              <a:t>Polat</a:t>
            </a:r>
            <a:r>
              <a:rPr lang="en-US" sz="1050" dirty="0">
                <a:latin typeface="Segoe UI" panose="020B0502040204020203" pitchFamily="34" charset="0"/>
                <a:ea typeface="Calibri" panose="020F0502020204030204" pitchFamily="34" charset="0"/>
              </a:rPr>
              <a:t> K. A novel hybrid model in the diagnosis and classification of Alzheimer's disease using EEG signals: Deep ensemble learning (DEL) approach. Biomedical Signal Processing and Control. 2024;89.</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977122" cy="3451334"/>
          </a:xfrm>
        </p:spPr>
        <p:txBody>
          <a:bodyPr/>
          <a:lstStyle/>
          <a:p>
            <a:r>
              <a:rPr lang="en-US" dirty="0"/>
              <a:t>This paper divides EEG signals into 5 frequency bands with a Butterworth band-pass filter. EEG signals recorded as 8 s in the datasets were segmented into 1 s epochs. An epoch was converted into a 2D array of 128x19. A total of 1120 epochs consist of two datasets combined. Then, EEG signals for each frequency band (delta, theta, alpha, beta, and gamma) were segmented into 1 s epochs (128x19 2D array) and given as input to ensemble learning</a:t>
            </a:r>
          </a:p>
          <a:p>
            <a:r>
              <a:rPr lang="en-US" dirty="0"/>
              <a:t>With 5 cross-fold training, the average accuracy of the DEL model reached 97.9% ± 1.1%.</a:t>
            </a:r>
          </a:p>
          <a:p>
            <a:endParaRPr lang="en-US" dirty="0"/>
          </a:p>
        </p:txBody>
      </p:sp>
    </p:spTree>
    <p:extLst>
      <p:ext uri="{BB962C8B-B14F-4D97-AF65-F5344CB8AC3E}">
        <p14:creationId xmlns:p14="http://schemas.microsoft.com/office/powerpoint/2010/main" val="22955215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a:latin typeface="Segoe UI" panose="020B0502040204020203" pitchFamily="34" charset="0"/>
                <a:ea typeface="Calibri" panose="020F0502020204030204" pitchFamily="34" charset="0"/>
              </a:rPr>
              <a:t>Nour M, </a:t>
            </a:r>
            <a:r>
              <a:rPr lang="en-US" sz="1050" dirty="0" err="1">
                <a:latin typeface="Segoe UI" panose="020B0502040204020203" pitchFamily="34" charset="0"/>
                <a:ea typeface="Calibri" panose="020F0502020204030204" pitchFamily="34" charset="0"/>
              </a:rPr>
              <a:t>Senturk</a:t>
            </a:r>
            <a:r>
              <a:rPr lang="en-US" sz="1050" dirty="0">
                <a:latin typeface="Segoe UI" panose="020B0502040204020203" pitchFamily="34" charset="0"/>
                <a:ea typeface="Calibri" panose="020F0502020204030204" pitchFamily="34" charset="0"/>
              </a:rPr>
              <a:t> U, </a:t>
            </a:r>
            <a:r>
              <a:rPr lang="en-US" sz="1050" dirty="0" err="1">
                <a:latin typeface="Segoe UI" panose="020B0502040204020203" pitchFamily="34" charset="0"/>
                <a:ea typeface="Calibri" panose="020F0502020204030204" pitchFamily="34" charset="0"/>
              </a:rPr>
              <a:t>Polat</a:t>
            </a:r>
            <a:r>
              <a:rPr lang="en-US" sz="1050" dirty="0">
                <a:latin typeface="Segoe UI" panose="020B0502040204020203" pitchFamily="34" charset="0"/>
                <a:ea typeface="Calibri" panose="020F0502020204030204" pitchFamily="34" charset="0"/>
              </a:rPr>
              <a:t> K. A novel hybrid model in the diagnosis and classification of Alzheimer's disease using EEG signals: Deep ensemble learning (DEL) approach. Biomedical Signal Processing and Control. 2024;89.</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977122" cy="3451334"/>
          </a:xfrm>
        </p:spPr>
        <p:txBody>
          <a:bodyPr/>
          <a:lstStyle/>
          <a:p>
            <a:r>
              <a:rPr lang="en-US" dirty="0"/>
              <a:t>Two datasets were used</a:t>
            </a:r>
          </a:p>
          <a:p>
            <a:r>
              <a:rPr lang="en-US" dirty="0"/>
              <a:t>We can send the datasets at the request of the authors</a:t>
            </a:r>
          </a:p>
          <a:p>
            <a:endParaRPr lang="en-US" dirty="0"/>
          </a:p>
        </p:txBody>
      </p:sp>
    </p:spTree>
    <p:extLst>
      <p:ext uri="{BB962C8B-B14F-4D97-AF65-F5344CB8AC3E}">
        <p14:creationId xmlns:p14="http://schemas.microsoft.com/office/powerpoint/2010/main" val="4951062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a:latin typeface="Segoe UI" panose="020B0502040204020203" pitchFamily="34" charset="0"/>
                <a:ea typeface="Calibri" panose="020F0502020204030204" pitchFamily="34" charset="0"/>
              </a:rPr>
              <a:t>Nour M, </a:t>
            </a:r>
            <a:r>
              <a:rPr lang="en-US" sz="1050" dirty="0" err="1">
                <a:latin typeface="Segoe UI" panose="020B0502040204020203" pitchFamily="34" charset="0"/>
                <a:ea typeface="Calibri" panose="020F0502020204030204" pitchFamily="34" charset="0"/>
              </a:rPr>
              <a:t>Senturk</a:t>
            </a:r>
            <a:r>
              <a:rPr lang="en-US" sz="1050" dirty="0">
                <a:latin typeface="Segoe UI" panose="020B0502040204020203" pitchFamily="34" charset="0"/>
                <a:ea typeface="Calibri" panose="020F0502020204030204" pitchFamily="34" charset="0"/>
              </a:rPr>
              <a:t> U, </a:t>
            </a:r>
            <a:r>
              <a:rPr lang="en-US" sz="1050" dirty="0" err="1">
                <a:latin typeface="Segoe UI" panose="020B0502040204020203" pitchFamily="34" charset="0"/>
                <a:ea typeface="Calibri" panose="020F0502020204030204" pitchFamily="34" charset="0"/>
              </a:rPr>
              <a:t>Polat</a:t>
            </a:r>
            <a:r>
              <a:rPr lang="en-US" sz="1050" dirty="0">
                <a:latin typeface="Segoe UI" panose="020B0502040204020203" pitchFamily="34" charset="0"/>
                <a:ea typeface="Calibri" panose="020F0502020204030204" pitchFamily="34" charset="0"/>
              </a:rPr>
              <a:t> K. A novel hybrid model in the diagnosis and classification of Alzheimer's disease using EEG signals: Deep ensemble learning (DEL) approach. Biomedical Signal Processing and Control. 2024;89.</a:t>
            </a:r>
          </a:p>
          <a:p>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2557272" cy="3451334"/>
          </a:xfrm>
        </p:spPr>
        <p:txBody>
          <a:bodyPr/>
          <a:lstStyle/>
          <a:p>
            <a:r>
              <a:rPr lang="en-US" sz="1800" b="1" dirty="0">
                <a:solidFill>
                  <a:srgbClr val="000000"/>
                </a:solidFill>
                <a:effectLst/>
                <a:latin typeface="CharisSIL-Bold"/>
                <a:ea typeface="Calibri" panose="020F0502020204030204" pitchFamily="34" charset="0"/>
                <a:cs typeface="Arial" panose="020B0604020202020204" pitchFamily="34" charset="0"/>
              </a:rPr>
              <a:t>. </a:t>
            </a:r>
            <a:r>
              <a:rPr lang="en-US" sz="1800" dirty="0">
                <a:solidFill>
                  <a:srgbClr val="000000"/>
                </a:solidFill>
                <a:effectLst/>
                <a:latin typeface="CharisSIL"/>
                <a:ea typeface="Calibri" panose="020F0502020204030204" pitchFamily="34" charset="0"/>
                <a:cs typeface="Arial" panose="020B0604020202020204" pitchFamily="34" charset="0"/>
              </a:rPr>
              <a:t>The proposed Deep Ensemble Learning (DEL) Models for AD-HC Classification</a:t>
            </a:r>
            <a:endParaRPr lang="en-US" dirty="0"/>
          </a:p>
        </p:txBody>
      </p:sp>
      <p:pic>
        <p:nvPicPr>
          <p:cNvPr id="5" name="Picture 4">
            <a:extLst>
              <a:ext uri="{FF2B5EF4-FFF2-40B4-BE49-F238E27FC236}">
                <a16:creationId xmlns:a16="http://schemas.microsoft.com/office/drawing/2014/main" id="{786616C8-5B80-4787-8D68-FCE46A0888E6}"/>
              </a:ext>
            </a:extLst>
          </p:cNvPr>
          <p:cNvPicPr/>
          <p:nvPr/>
        </p:nvPicPr>
        <p:blipFill>
          <a:blip r:embed="rId2"/>
          <a:stretch>
            <a:fillRect/>
          </a:stretch>
        </p:blipFill>
        <p:spPr>
          <a:xfrm>
            <a:off x="3290887" y="1213472"/>
            <a:ext cx="7324726" cy="4829174"/>
          </a:xfrm>
          <a:prstGeom prst="rect">
            <a:avLst/>
          </a:prstGeom>
        </p:spPr>
      </p:pic>
    </p:spTree>
    <p:extLst>
      <p:ext uri="{BB962C8B-B14F-4D97-AF65-F5344CB8AC3E}">
        <p14:creationId xmlns:p14="http://schemas.microsoft.com/office/powerpoint/2010/main" val="6418823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248460" cy="3451334"/>
          </a:xfrm>
        </p:spPr>
        <p:txBody>
          <a:bodyPr/>
          <a:lstStyle/>
          <a:p>
            <a:r>
              <a:rPr lang="en-US" dirty="0"/>
              <a:t>Five different datasets were created by extracting delta, theta, alpha, beta and delta-to-theta frequency bands using bandpass filters.</a:t>
            </a:r>
          </a:p>
          <a:p>
            <a:r>
              <a:rPr lang="en-US" dirty="0"/>
              <a:t>delta dataset allowed our model to achieve the best performances for the discrimination of SCD and MCI, reaching an Area Under the ROC Curve (AUC) of 0.807</a:t>
            </a:r>
          </a:p>
          <a:p>
            <a:r>
              <a:rPr lang="en-US" dirty="0" err="1"/>
              <a:t>esults</a:t>
            </a:r>
            <a:r>
              <a:rPr lang="en-US" dirty="0"/>
              <a:t> for the HC vs SCD vs MCI classification were obtained on alpha and theta with a micro-AUC higher than 0.74. </a:t>
            </a:r>
          </a:p>
        </p:txBody>
      </p:sp>
    </p:spTree>
    <p:extLst>
      <p:ext uri="{BB962C8B-B14F-4D97-AF65-F5344CB8AC3E}">
        <p14:creationId xmlns:p14="http://schemas.microsoft.com/office/powerpoint/2010/main" val="13823387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248460" cy="3451334"/>
          </a:xfrm>
        </p:spPr>
        <p:txBody>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Firstly, raw EEG signals are preprocessed</a:t>
            </a:r>
          </a:p>
          <a:p>
            <a:r>
              <a:rPr lang="en-US" sz="1800" dirty="0">
                <a:solidFill>
                  <a:srgbClr val="000000"/>
                </a:solidFill>
                <a:effectLst/>
                <a:latin typeface="MinionLT-Regular"/>
                <a:ea typeface="Calibri" panose="020F0502020204030204" pitchFamily="34" charset="0"/>
                <a:cs typeface="Arial" panose="020B0604020202020204" pitchFamily="34" charset="0"/>
              </a:rPr>
              <a:t>19 channels are selected and 4 frequency bands (</a:t>
            </a:r>
            <a:r>
              <a:rPr lang="en-US" sz="1800" i="1" dirty="0">
                <a:solidFill>
                  <a:srgbClr val="000000"/>
                </a:solidFill>
                <a:effectLst/>
                <a:latin typeface="CMMI8"/>
                <a:ea typeface="Calibri" panose="020F0502020204030204" pitchFamily="34" charset="0"/>
                <a:cs typeface="Arial" panose="020B0604020202020204" pitchFamily="34" charset="0"/>
              </a:rPr>
              <a:t>δ</a:t>
            </a:r>
            <a:r>
              <a:rPr lang="en-US" sz="1800" dirty="0">
                <a:solidFill>
                  <a:srgbClr val="000000"/>
                </a:solidFill>
                <a:effectLst/>
                <a:latin typeface="MinionLT-Regular"/>
                <a:ea typeface="Calibri" panose="020F0502020204030204" pitchFamily="34" charset="0"/>
                <a:cs typeface="Arial" panose="020B0604020202020204" pitchFamily="34" charset="0"/>
              </a:rPr>
              <a:t>, </a:t>
            </a:r>
            <a:r>
              <a:rPr lang="en-US" sz="1800" i="1" dirty="0">
                <a:solidFill>
                  <a:srgbClr val="000000"/>
                </a:solidFill>
                <a:effectLst/>
                <a:latin typeface="CMMI8"/>
                <a:ea typeface="Calibri" panose="020F0502020204030204" pitchFamily="34" charset="0"/>
                <a:cs typeface="Arial" panose="020B0604020202020204" pitchFamily="34" charset="0"/>
              </a:rPr>
              <a:t>θ</a:t>
            </a:r>
            <a:r>
              <a:rPr lang="en-US" sz="1800" dirty="0">
                <a:solidFill>
                  <a:srgbClr val="000000"/>
                </a:solidFill>
                <a:effectLst/>
                <a:latin typeface="MinionLT-Regular"/>
                <a:ea typeface="Calibri" panose="020F0502020204030204" pitchFamily="34" charset="0"/>
                <a:cs typeface="Arial" panose="020B0604020202020204" pitchFamily="34" charset="0"/>
              </a:rPr>
              <a:t>, </a:t>
            </a:r>
            <a:r>
              <a:rPr lang="en-US" sz="1800" i="1" dirty="0">
                <a:solidFill>
                  <a:srgbClr val="000000"/>
                </a:solidFill>
                <a:effectLst/>
                <a:latin typeface="CMMI8"/>
                <a:ea typeface="Calibri" panose="020F0502020204030204" pitchFamily="34" charset="0"/>
                <a:cs typeface="Arial" panose="020B0604020202020204" pitchFamily="34" charset="0"/>
              </a:rPr>
              <a:t>α </a:t>
            </a:r>
            <a:r>
              <a:rPr lang="en-US" sz="1800" dirty="0">
                <a:solidFill>
                  <a:srgbClr val="000000"/>
                </a:solidFill>
                <a:effectLst/>
                <a:latin typeface="MinionLT-Regular"/>
                <a:ea typeface="Calibri" panose="020F0502020204030204" pitchFamily="34" charset="0"/>
                <a:cs typeface="Arial" panose="020B0604020202020204" pitchFamily="34" charset="0"/>
              </a:rPr>
              <a:t>and </a:t>
            </a:r>
            <a:r>
              <a:rPr lang="en-US" sz="1800" i="1" dirty="0">
                <a:solidFill>
                  <a:srgbClr val="000000"/>
                </a:solidFill>
                <a:effectLst/>
                <a:latin typeface="CMMI8"/>
                <a:ea typeface="Calibri" panose="020F0502020204030204" pitchFamily="34" charset="0"/>
                <a:cs typeface="Arial" panose="020B0604020202020204" pitchFamily="34" charset="0"/>
              </a:rPr>
              <a:t>β</a:t>
            </a:r>
            <a:r>
              <a:rPr lang="en-US" sz="1800" dirty="0">
                <a:solidFill>
                  <a:srgbClr val="000000"/>
                </a:solidFill>
                <a:effectLst/>
                <a:latin typeface="MinionLT-Regular"/>
                <a:ea typeface="Calibri" panose="020F0502020204030204" pitchFamily="34" charset="0"/>
                <a:cs typeface="Arial" panose="020B0604020202020204" pitchFamily="34" charset="0"/>
              </a:rPr>
              <a:t>) are extracted</a:t>
            </a:r>
          </a:p>
          <a:p>
            <a:r>
              <a:rPr lang="en-US" sz="1800" dirty="0">
                <a:solidFill>
                  <a:srgbClr val="000000"/>
                </a:solidFill>
                <a:effectLst/>
                <a:latin typeface="MinionLT-Regular"/>
                <a:ea typeface="Calibri" panose="020F0502020204030204" pitchFamily="34" charset="0"/>
                <a:cs typeface="Arial" panose="020B0604020202020204" pitchFamily="34" charset="0"/>
              </a:rPr>
              <a:t> obtaining four distinct datasets and a fifth one using the </a:t>
            </a:r>
            <a:r>
              <a:rPr lang="en-US" sz="1800" i="1" dirty="0">
                <a:solidFill>
                  <a:srgbClr val="000000"/>
                </a:solidFill>
                <a:effectLst/>
                <a:latin typeface="CMMI8"/>
                <a:ea typeface="Calibri" panose="020F0502020204030204" pitchFamily="34" charset="0"/>
                <a:cs typeface="Arial" panose="020B0604020202020204" pitchFamily="34" charset="0"/>
              </a:rPr>
              <a:t>δ</a:t>
            </a:r>
            <a:r>
              <a:rPr lang="en-US" sz="1800" dirty="0">
                <a:solidFill>
                  <a:srgbClr val="000000"/>
                </a:solidFill>
                <a:effectLst/>
                <a:latin typeface="MinionLT-Regular"/>
                <a:ea typeface="Calibri" panose="020F0502020204030204" pitchFamily="34" charset="0"/>
                <a:cs typeface="Arial" panose="020B0604020202020204" pitchFamily="34" charset="0"/>
              </a:rPr>
              <a:t>-to-</a:t>
            </a:r>
            <a:r>
              <a:rPr lang="en-US" sz="1800" i="1" dirty="0">
                <a:solidFill>
                  <a:srgbClr val="000000"/>
                </a:solidFill>
                <a:effectLst/>
                <a:latin typeface="CMMI8"/>
                <a:ea typeface="Calibri" panose="020F0502020204030204" pitchFamily="34" charset="0"/>
                <a:cs typeface="Arial" panose="020B0604020202020204" pitchFamily="34" charset="0"/>
              </a:rPr>
              <a:t>β </a:t>
            </a:r>
            <a:r>
              <a:rPr lang="en-US" sz="1800" dirty="0">
                <a:solidFill>
                  <a:srgbClr val="000000"/>
                </a:solidFill>
                <a:effectLst/>
                <a:latin typeface="MinionLT-Regular"/>
                <a:ea typeface="Calibri" panose="020F0502020204030204" pitchFamily="34" charset="0"/>
                <a:cs typeface="Arial" panose="020B0604020202020204" pitchFamily="34" charset="0"/>
              </a:rPr>
              <a:t>range. </a:t>
            </a:r>
          </a:p>
          <a:p>
            <a:r>
              <a:rPr lang="en-US" sz="1800" dirty="0">
                <a:solidFill>
                  <a:srgbClr val="000000"/>
                </a:solidFill>
                <a:effectLst/>
                <a:latin typeface="MinionLT-Regular"/>
                <a:ea typeface="Calibri" panose="020F0502020204030204" pitchFamily="34" charset="0"/>
                <a:cs typeface="Arial" panose="020B0604020202020204" pitchFamily="34" charset="0"/>
              </a:rPr>
              <a:t>perform both two- and three-class classifications of epochs through LOSOCV. </a:t>
            </a:r>
          </a:p>
          <a:p>
            <a:r>
              <a:rPr lang="en-US" sz="1800" dirty="0">
                <a:solidFill>
                  <a:srgbClr val="000000"/>
                </a:solidFill>
                <a:effectLst/>
                <a:latin typeface="MinionLT-Regular"/>
                <a:ea typeface="Calibri" panose="020F0502020204030204" pitchFamily="34" charset="0"/>
                <a:cs typeface="Arial" panose="020B0604020202020204" pitchFamily="34" charset="0"/>
              </a:rPr>
              <a:t>Finally, a majority voting approach is used to label each subject in the test set either as HC, SCD or MCI based on the class assigned to its epochs.</a:t>
            </a:r>
            <a:endParaRPr lang="en-US" dirty="0"/>
          </a:p>
        </p:txBody>
      </p:sp>
    </p:spTree>
    <p:extLst>
      <p:ext uri="{BB962C8B-B14F-4D97-AF65-F5344CB8AC3E}">
        <p14:creationId xmlns:p14="http://schemas.microsoft.com/office/powerpoint/2010/main" val="7840469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248460" cy="3451334"/>
          </a:xfrm>
        </p:spPr>
        <p:txBody>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transformers</a:t>
            </a:r>
          </a:p>
          <a:p>
            <a:pPr lvl="1"/>
            <a:r>
              <a:rPr lang="en-US" dirty="0">
                <a:solidFill>
                  <a:srgbClr val="000000"/>
                </a:solidFill>
                <a:effectLst/>
                <a:latin typeface="MinionLT-Regular"/>
                <a:ea typeface="Calibri" panose="020F0502020204030204" pitchFamily="34" charset="0"/>
                <a:cs typeface="Arial" panose="020B0604020202020204" pitchFamily="34" charset="0"/>
              </a:rPr>
              <a:t>higher ability to deal with long-range dependencies </a:t>
            </a:r>
          </a:p>
          <a:p>
            <a:pPr lvl="1"/>
            <a:r>
              <a:rPr lang="en-US" dirty="0">
                <a:solidFill>
                  <a:srgbClr val="000000"/>
                </a:solidFill>
                <a:effectLst/>
                <a:latin typeface="MinionLT-Regular"/>
                <a:ea typeface="Calibri" panose="020F0502020204030204" pitchFamily="34" charset="0"/>
                <a:cs typeface="Arial" panose="020B0604020202020204" pitchFamily="34" charset="0"/>
              </a:rPr>
              <a:t>recognize patterns in sequences of data </a:t>
            </a:r>
          </a:p>
          <a:p>
            <a:pPr lvl="1"/>
            <a:r>
              <a:rPr lang="en-US" dirty="0">
                <a:solidFill>
                  <a:srgbClr val="000000"/>
                </a:solidFill>
                <a:effectLst/>
                <a:latin typeface="MinionLT-Regular"/>
                <a:ea typeface="Calibri" panose="020F0502020204030204" pitchFamily="34" charset="0"/>
                <a:cs typeface="Arial" panose="020B0604020202020204" pitchFamily="34" charset="0"/>
              </a:rPr>
              <a:t>more interpretable decision-making processes </a:t>
            </a:r>
          </a:p>
          <a:p>
            <a:pPr lvl="1"/>
            <a:r>
              <a:rPr lang="en-US" dirty="0">
                <a:solidFill>
                  <a:srgbClr val="000000"/>
                </a:solidFill>
                <a:effectLst/>
                <a:latin typeface="MinionLT-Regular"/>
                <a:ea typeface="Calibri" panose="020F0502020204030204" pitchFamily="34" charset="0"/>
                <a:cs typeface="Arial" panose="020B0604020202020204" pitchFamily="34" charset="0"/>
              </a:rPr>
              <a:t>recent efforts in exploring their applications on timeseries data, such as EEG or electromyography </a:t>
            </a:r>
            <a:r>
              <a:rPr lang="en-US" dirty="0" err="1">
                <a:solidFill>
                  <a:srgbClr val="000000"/>
                </a:solidFill>
                <a:effectLst/>
                <a:latin typeface="MinionLT-Regular"/>
                <a:ea typeface="Calibri" panose="020F0502020204030204" pitchFamily="34" charset="0"/>
                <a:cs typeface="Arial" panose="020B0604020202020204" pitchFamily="34" charset="0"/>
              </a:rPr>
              <a:t>signals,are</a:t>
            </a:r>
            <a:r>
              <a:rPr lang="en-US" dirty="0">
                <a:solidFill>
                  <a:srgbClr val="000000"/>
                </a:solidFill>
                <a:effectLst/>
                <a:latin typeface="MinionLT-Regular"/>
                <a:ea typeface="Calibri" panose="020F0502020204030204" pitchFamily="34" charset="0"/>
                <a:cs typeface="Arial" panose="020B0604020202020204" pitchFamily="34" charset="0"/>
              </a:rPr>
              <a:t> showing interesting results </a:t>
            </a:r>
            <a:endParaRPr lang="en-US" dirty="0"/>
          </a:p>
        </p:txBody>
      </p:sp>
    </p:spTree>
    <p:extLst>
      <p:ext uri="{BB962C8B-B14F-4D97-AF65-F5344CB8AC3E}">
        <p14:creationId xmlns:p14="http://schemas.microsoft.com/office/powerpoint/2010/main" val="34604806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248460" cy="3451334"/>
          </a:xfrm>
        </p:spPr>
        <p:txBody>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 The electrodes were placed according to the 10–10 montage system and electrode-skin impedance was set below 5 kΩ. Subjects were sat in a reclined chair for approximately 20 min.</a:t>
            </a:r>
          </a:p>
          <a:p>
            <a:r>
              <a:rPr lang="en-US" dirty="0"/>
              <a:t>A cluster of 19 channels, namely Fp1, Fp2, F7, F3, </a:t>
            </a:r>
            <a:r>
              <a:rPr lang="en-US" dirty="0" err="1"/>
              <a:t>Fz</a:t>
            </a:r>
            <a:r>
              <a:rPr lang="en-US" dirty="0"/>
              <a:t>, F4, F8, T3, C3, </a:t>
            </a:r>
            <a:r>
              <a:rPr lang="en-US" dirty="0" err="1"/>
              <a:t>Cz</a:t>
            </a:r>
            <a:r>
              <a:rPr lang="en-US" dirty="0"/>
              <a:t>, C4, T4, T5, P3, </a:t>
            </a:r>
            <a:r>
              <a:rPr lang="en-US" dirty="0" err="1"/>
              <a:t>Pz</a:t>
            </a:r>
            <a:r>
              <a:rPr lang="en-US" dirty="0"/>
              <a:t>, P4, T6, O1, O2, was then selected. Since these channels evenly cover the scalp area, this EEG pattern is the most employed in the literature for similar studies [56] and has been proven to ensure sufficient quality along with possible comparison with previous </a:t>
            </a:r>
            <a:r>
              <a:rPr lang="en-US" dirty="0" err="1"/>
              <a:t>rsEEG</a:t>
            </a:r>
            <a:r>
              <a:rPr lang="en-US" dirty="0"/>
              <a:t> findings of other projects</a:t>
            </a:r>
          </a:p>
        </p:txBody>
      </p:sp>
    </p:spTree>
    <p:extLst>
      <p:ext uri="{BB962C8B-B14F-4D97-AF65-F5344CB8AC3E}">
        <p14:creationId xmlns:p14="http://schemas.microsoft.com/office/powerpoint/2010/main" val="24399444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AD diagnosis methods</a:t>
            </a:r>
          </a:p>
        </p:txBody>
      </p:sp>
      <p:pic>
        <p:nvPicPr>
          <p:cNvPr id="7" name="Picture 6">
            <a:extLst>
              <a:ext uri="{FF2B5EF4-FFF2-40B4-BE49-F238E27FC236}">
                <a16:creationId xmlns:a16="http://schemas.microsoft.com/office/drawing/2014/main" id="{F7A54260-4748-4BDA-A191-08FF87B78027}"/>
              </a:ext>
            </a:extLst>
          </p:cNvPr>
          <p:cNvPicPr/>
          <p:nvPr/>
        </p:nvPicPr>
        <p:blipFill>
          <a:blip r:embed="rId2"/>
          <a:stretch>
            <a:fillRect/>
          </a:stretch>
        </p:blipFill>
        <p:spPr>
          <a:xfrm>
            <a:off x="4452937" y="1681797"/>
            <a:ext cx="5943600" cy="4461828"/>
          </a:xfrm>
          <a:prstGeom prst="rect">
            <a:avLst/>
          </a:prstGeom>
        </p:spPr>
      </p:pic>
    </p:spTree>
    <p:extLst>
      <p:ext uri="{BB962C8B-B14F-4D97-AF65-F5344CB8AC3E}">
        <p14:creationId xmlns:p14="http://schemas.microsoft.com/office/powerpoint/2010/main" val="41198008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7" name="Slide Text">
            <a:extLst>
              <a:ext uri="{FF2B5EF4-FFF2-40B4-BE49-F238E27FC236}">
                <a16:creationId xmlns:a16="http://schemas.microsoft.com/office/drawing/2014/main" id="{FD10F0A4-295F-408A-A3CE-27CAD9620A30}"/>
              </a:ext>
            </a:extLst>
          </p:cNvPr>
          <p:cNvSpPr>
            <a:spLocks noGrp="1"/>
          </p:cNvSpPr>
          <p:nvPr>
            <p:ph idx="1"/>
          </p:nvPr>
        </p:nvSpPr>
        <p:spPr>
          <a:xfrm>
            <a:off x="566928" y="2185988"/>
            <a:ext cx="8248460" cy="3451334"/>
          </a:xfrm>
        </p:spPr>
        <p:txBody>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adding more spatial details by using all available 61 EEG channels, instead of a cluster of 19 channels, not only did not improve the performances of the model</a:t>
            </a:r>
          </a:p>
          <a:p>
            <a:endParaRPr lang="en-US" dirty="0"/>
          </a:p>
        </p:txBody>
      </p:sp>
    </p:spTree>
    <p:extLst>
      <p:ext uri="{BB962C8B-B14F-4D97-AF65-F5344CB8AC3E}">
        <p14:creationId xmlns:p14="http://schemas.microsoft.com/office/powerpoint/2010/main" val="17379604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pic>
        <p:nvPicPr>
          <p:cNvPr id="5" name="Picture 4">
            <a:extLst>
              <a:ext uri="{FF2B5EF4-FFF2-40B4-BE49-F238E27FC236}">
                <a16:creationId xmlns:a16="http://schemas.microsoft.com/office/drawing/2014/main" id="{8C293858-9FAD-469C-8583-2AAA75165D7B}"/>
              </a:ext>
            </a:extLst>
          </p:cNvPr>
          <p:cNvPicPr/>
          <p:nvPr/>
        </p:nvPicPr>
        <p:blipFill>
          <a:blip r:embed="rId2"/>
          <a:stretch>
            <a:fillRect/>
          </a:stretch>
        </p:blipFill>
        <p:spPr>
          <a:xfrm>
            <a:off x="1785939" y="1627524"/>
            <a:ext cx="8070242" cy="4189944"/>
          </a:xfrm>
          <a:prstGeom prst="rect">
            <a:avLst/>
          </a:prstGeom>
        </p:spPr>
      </p:pic>
      <p:sp>
        <p:nvSpPr>
          <p:cNvPr id="8" name="TextBox 7">
            <a:extLst>
              <a:ext uri="{FF2B5EF4-FFF2-40B4-BE49-F238E27FC236}">
                <a16:creationId xmlns:a16="http://schemas.microsoft.com/office/drawing/2014/main" id="{3CE0F721-FFFD-4151-94A4-CAA44F32C01F}"/>
              </a:ext>
            </a:extLst>
          </p:cNvPr>
          <p:cNvSpPr txBox="1"/>
          <p:nvPr/>
        </p:nvSpPr>
        <p:spPr>
          <a:xfrm>
            <a:off x="350635" y="2204846"/>
            <a:ext cx="1563890" cy="923330"/>
          </a:xfrm>
          <a:prstGeom prst="rect">
            <a:avLst/>
          </a:prstGeom>
          <a:noFill/>
        </p:spPr>
        <p:txBody>
          <a:bodyPr wrap="square">
            <a:spAutoFit/>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Workflow of the proposed method</a:t>
            </a:r>
            <a:endParaRPr lang="en-US" dirty="0"/>
          </a:p>
        </p:txBody>
      </p:sp>
    </p:spTree>
    <p:extLst>
      <p:ext uri="{BB962C8B-B14F-4D97-AF65-F5344CB8AC3E}">
        <p14:creationId xmlns:p14="http://schemas.microsoft.com/office/powerpoint/2010/main" val="37225178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pic>
        <p:nvPicPr>
          <p:cNvPr id="7" name="Picture 6">
            <a:extLst>
              <a:ext uri="{FF2B5EF4-FFF2-40B4-BE49-F238E27FC236}">
                <a16:creationId xmlns:a16="http://schemas.microsoft.com/office/drawing/2014/main" id="{AAF13A6A-243B-4285-BE9A-AFCD989462F6}"/>
              </a:ext>
            </a:extLst>
          </p:cNvPr>
          <p:cNvPicPr/>
          <p:nvPr/>
        </p:nvPicPr>
        <p:blipFill>
          <a:blip r:embed="rId2"/>
          <a:stretch>
            <a:fillRect/>
          </a:stretch>
        </p:blipFill>
        <p:spPr>
          <a:xfrm>
            <a:off x="5767388" y="1822781"/>
            <a:ext cx="5943600" cy="2753995"/>
          </a:xfrm>
          <a:prstGeom prst="rect">
            <a:avLst/>
          </a:prstGeom>
        </p:spPr>
      </p:pic>
      <p:sp>
        <p:nvSpPr>
          <p:cNvPr id="8" name="TextBox 7">
            <a:extLst>
              <a:ext uri="{FF2B5EF4-FFF2-40B4-BE49-F238E27FC236}">
                <a16:creationId xmlns:a16="http://schemas.microsoft.com/office/drawing/2014/main" id="{2FB6078F-6C53-4F59-8BBA-B7C39B1D21D6}"/>
              </a:ext>
            </a:extLst>
          </p:cNvPr>
          <p:cNvSpPr txBox="1"/>
          <p:nvPr/>
        </p:nvSpPr>
        <p:spPr>
          <a:xfrm>
            <a:off x="637948" y="2052002"/>
            <a:ext cx="6093618" cy="3139321"/>
          </a:xfrm>
          <a:prstGeom prst="rect">
            <a:avLst/>
          </a:prstGeom>
          <a:noFill/>
        </p:spPr>
        <p:txBody>
          <a:bodyPr wrap="square">
            <a:spAutoFit/>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EEG epoch classification pipeline. Each EEG segment of </a:t>
            </a:r>
            <a:r>
              <a:rPr lang="en-US" sz="1800" i="1" dirty="0">
                <a:solidFill>
                  <a:srgbClr val="000000"/>
                </a:solidFill>
                <a:effectLst/>
                <a:latin typeface="MinionLT-Italic"/>
                <a:ea typeface="Calibri" panose="020F0502020204030204" pitchFamily="34" charset="0"/>
                <a:cs typeface="Arial" panose="020B0604020202020204" pitchFamily="34" charset="0"/>
              </a:rPr>
              <a:t>C </a:t>
            </a:r>
            <a:r>
              <a:rPr lang="en-US" sz="1800" dirty="0">
                <a:solidFill>
                  <a:srgbClr val="000000"/>
                </a:solidFill>
                <a:effectLst/>
                <a:latin typeface="CMR8"/>
                <a:ea typeface="Calibri" panose="020F0502020204030204" pitchFamily="34" charset="0"/>
                <a:cs typeface="Arial" panose="020B0604020202020204" pitchFamily="34" charset="0"/>
              </a:rPr>
              <a:t>= </a:t>
            </a:r>
            <a:r>
              <a:rPr lang="en-US" sz="1800" dirty="0">
                <a:solidFill>
                  <a:srgbClr val="000000"/>
                </a:solidFill>
                <a:effectLst/>
                <a:latin typeface="MinionLT-Regular"/>
                <a:ea typeface="Calibri" panose="020F0502020204030204" pitchFamily="34" charset="0"/>
                <a:cs typeface="Arial" panose="020B0604020202020204" pitchFamily="34" charset="0"/>
              </a:rPr>
              <a:t>19 channels and </a:t>
            </a:r>
            <a:r>
              <a:rPr lang="en-US" sz="1800" i="1" dirty="0">
                <a:solidFill>
                  <a:srgbClr val="000000"/>
                </a:solidFill>
                <a:effectLst/>
                <a:latin typeface="MinionLT-Italic"/>
                <a:ea typeface="Calibri" panose="020F0502020204030204" pitchFamily="34" charset="0"/>
                <a:cs typeface="Arial" panose="020B0604020202020204" pitchFamily="34" charset="0"/>
              </a:rPr>
              <a:t>D </a:t>
            </a:r>
            <a:r>
              <a:rPr lang="en-US" sz="1800" dirty="0">
                <a:solidFill>
                  <a:srgbClr val="000000"/>
                </a:solidFill>
                <a:effectLst/>
                <a:latin typeface="CMR8"/>
                <a:ea typeface="Calibri" panose="020F0502020204030204" pitchFamily="34" charset="0"/>
                <a:cs typeface="Arial" panose="020B0604020202020204" pitchFamily="34" charset="0"/>
              </a:rPr>
              <a:t>= </a:t>
            </a:r>
            <a:r>
              <a:rPr lang="en-US" sz="1800" dirty="0">
                <a:solidFill>
                  <a:srgbClr val="000000"/>
                </a:solidFill>
                <a:effectLst/>
                <a:latin typeface="MinionLT-Regular"/>
                <a:ea typeface="Calibri" panose="020F0502020204030204" pitchFamily="34" charset="0"/>
                <a:cs typeface="Arial" panose="020B0604020202020204" pitchFamily="34" charset="0"/>
              </a:rPr>
              <a:t>5120 datapoints is used as input to</a:t>
            </a:r>
            <a:br>
              <a:rPr lang="en-US" sz="1800" dirty="0">
                <a:solidFill>
                  <a:srgbClr val="000000"/>
                </a:solidFill>
                <a:effectLst/>
                <a:latin typeface="MinionLT-Regular"/>
                <a:ea typeface="Calibri" panose="020F0502020204030204" pitchFamily="34" charset="0"/>
                <a:cs typeface="Arial" panose="020B0604020202020204" pitchFamily="34" charset="0"/>
              </a:rPr>
            </a:br>
            <a:r>
              <a:rPr lang="en-US" sz="1800" dirty="0">
                <a:solidFill>
                  <a:srgbClr val="000000"/>
                </a:solidFill>
                <a:effectLst/>
                <a:latin typeface="MinionLT-Regular"/>
                <a:ea typeface="Calibri" panose="020F0502020204030204" pitchFamily="34" charset="0"/>
                <a:cs typeface="Arial" panose="020B0604020202020204" pitchFamily="34" charset="0"/>
              </a:rPr>
              <a:t>our model, which uses a convolutional layer to compress the signal, extract slices and embed the information. </a:t>
            </a:r>
            <a:r>
              <a:rPr lang="en-US" sz="1800" i="1" dirty="0">
                <a:solidFill>
                  <a:srgbClr val="000000"/>
                </a:solidFill>
                <a:effectLst/>
                <a:latin typeface="MinionLT-Italic"/>
                <a:ea typeface="Calibri" panose="020F0502020204030204" pitchFamily="34" charset="0"/>
                <a:cs typeface="Arial" panose="020B0604020202020204" pitchFamily="34" charset="0"/>
              </a:rPr>
              <a:t>k </a:t>
            </a:r>
            <a:r>
              <a:rPr lang="en-US" sz="1800" dirty="0">
                <a:solidFill>
                  <a:srgbClr val="000000"/>
                </a:solidFill>
                <a:effectLst/>
                <a:latin typeface="CMR8"/>
                <a:ea typeface="Calibri" panose="020F0502020204030204" pitchFamily="34" charset="0"/>
                <a:cs typeface="Arial" panose="020B0604020202020204" pitchFamily="34" charset="0"/>
              </a:rPr>
              <a:t>= </a:t>
            </a:r>
            <a:r>
              <a:rPr lang="en-US" sz="1800" dirty="0">
                <a:solidFill>
                  <a:srgbClr val="000000"/>
                </a:solidFill>
                <a:effectLst/>
                <a:latin typeface="MinionLT-Regular"/>
                <a:ea typeface="Calibri" panose="020F0502020204030204" pitchFamily="34" charset="0"/>
                <a:cs typeface="Arial" panose="020B0604020202020204" pitchFamily="34" charset="0"/>
              </a:rPr>
              <a:t>31 is the size of</a:t>
            </a:r>
            <a:br>
              <a:rPr lang="en-US" sz="1800" dirty="0">
                <a:solidFill>
                  <a:srgbClr val="000000"/>
                </a:solidFill>
                <a:effectLst/>
                <a:latin typeface="MinionLT-Regular"/>
                <a:ea typeface="Calibri" panose="020F0502020204030204" pitchFamily="34" charset="0"/>
                <a:cs typeface="Arial" panose="020B0604020202020204" pitchFamily="34" charset="0"/>
              </a:rPr>
            </a:br>
            <a:r>
              <a:rPr lang="en-US" sz="1800" dirty="0">
                <a:solidFill>
                  <a:srgbClr val="000000"/>
                </a:solidFill>
                <a:effectLst/>
                <a:latin typeface="MinionLT-Regular"/>
                <a:ea typeface="Calibri" panose="020F0502020204030204" pitchFamily="34" charset="0"/>
                <a:cs typeface="Arial" panose="020B0604020202020204" pitchFamily="34" charset="0"/>
              </a:rPr>
              <a:t>the kernel, </a:t>
            </a:r>
            <a:r>
              <a:rPr lang="en-US" sz="1800" dirty="0" err="1">
                <a:solidFill>
                  <a:srgbClr val="000000"/>
                </a:solidFill>
                <a:effectLst/>
                <a:latin typeface="MinionLT-Regular"/>
                <a:ea typeface="Calibri" panose="020F0502020204030204" pitchFamily="34" charset="0"/>
                <a:cs typeface="Arial" panose="020B0604020202020204" pitchFamily="34" charset="0"/>
              </a:rPr>
              <a:t>emb</a:t>
            </a:r>
            <a:r>
              <a:rPr lang="en-US" sz="1800" dirty="0">
                <a:solidFill>
                  <a:srgbClr val="000000"/>
                </a:solidFill>
                <a:effectLst/>
                <a:latin typeface="MinionLT-Regular"/>
                <a:ea typeface="Calibri" panose="020F0502020204030204" pitchFamily="34" charset="0"/>
                <a:cs typeface="Arial" panose="020B0604020202020204" pitchFamily="34" charset="0"/>
              </a:rPr>
              <a:t> </a:t>
            </a:r>
            <a:r>
              <a:rPr lang="en-US" sz="1800" dirty="0">
                <a:solidFill>
                  <a:srgbClr val="000000"/>
                </a:solidFill>
                <a:effectLst/>
                <a:latin typeface="CMR8"/>
                <a:ea typeface="Calibri" panose="020F0502020204030204" pitchFamily="34" charset="0"/>
                <a:cs typeface="Arial" panose="020B0604020202020204" pitchFamily="34" charset="0"/>
              </a:rPr>
              <a:t>= </a:t>
            </a:r>
            <a:r>
              <a:rPr lang="en-US" sz="1800" dirty="0">
                <a:solidFill>
                  <a:srgbClr val="000000"/>
                </a:solidFill>
                <a:effectLst/>
                <a:latin typeface="MinionLT-Regular"/>
                <a:ea typeface="Calibri" panose="020F0502020204030204" pitchFamily="34" charset="0"/>
                <a:cs typeface="Arial" panose="020B0604020202020204" pitchFamily="34" charset="0"/>
              </a:rPr>
              <a:t>6 is the embeddings’ dimension and CLS is the classification token prepended to the input. Attention</a:t>
            </a:r>
            <a:br>
              <a:rPr lang="en-US" sz="1800" dirty="0">
                <a:solidFill>
                  <a:srgbClr val="000000"/>
                </a:solidFill>
                <a:effectLst/>
                <a:latin typeface="MinionLT-Regular"/>
                <a:ea typeface="Calibri" panose="020F0502020204030204" pitchFamily="34" charset="0"/>
                <a:cs typeface="Arial" panose="020B0604020202020204" pitchFamily="34" charset="0"/>
              </a:rPr>
            </a:br>
            <a:r>
              <a:rPr lang="en-US" sz="1800" dirty="0">
                <a:solidFill>
                  <a:srgbClr val="000000"/>
                </a:solidFill>
                <a:effectLst/>
                <a:latin typeface="MinionLT-Regular"/>
                <a:ea typeface="Calibri" panose="020F0502020204030204" pitchFamily="34" charset="0"/>
                <a:cs typeface="Arial" panose="020B0604020202020204" pitchFamily="34" charset="0"/>
              </a:rPr>
              <a:t>mechanism is then applied on the temporal domain and, after global average pooling, a linear layer is used to classify the input</a:t>
            </a:r>
            <a:br>
              <a:rPr lang="en-US" sz="1800" dirty="0">
                <a:solidFill>
                  <a:srgbClr val="000000"/>
                </a:solidFill>
                <a:effectLst/>
                <a:latin typeface="MinionLT-Regular"/>
                <a:ea typeface="Calibri" panose="020F0502020204030204" pitchFamily="34" charset="0"/>
                <a:cs typeface="Arial" panose="020B0604020202020204" pitchFamily="34" charset="0"/>
              </a:rPr>
            </a:br>
            <a:r>
              <a:rPr lang="en-US" sz="1800" dirty="0">
                <a:solidFill>
                  <a:srgbClr val="000000"/>
                </a:solidFill>
                <a:effectLst/>
                <a:latin typeface="MinionLT-Regular"/>
                <a:ea typeface="Calibri" panose="020F0502020204030204" pitchFamily="34" charset="0"/>
                <a:cs typeface="Arial" panose="020B0604020202020204" pitchFamily="34" charset="0"/>
              </a:rPr>
              <a:t>EEG epoch</a:t>
            </a:r>
            <a:endParaRPr lang="en-US" dirty="0"/>
          </a:p>
        </p:txBody>
      </p:sp>
    </p:spTree>
    <p:extLst>
      <p:ext uri="{BB962C8B-B14F-4D97-AF65-F5344CB8AC3E}">
        <p14:creationId xmlns:p14="http://schemas.microsoft.com/office/powerpoint/2010/main" val="42014132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Methods</a:t>
            </a:r>
          </a:p>
        </p:txBody>
      </p:sp>
      <p:sp>
        <p:nvSpPr>
          <p:cNvPr id="6" name="Slide Text">
            <a:extLst>
              <a:ext uri="{FF2B5EF4-FFF2-40B4-BE49-F238E27FC236}">
                <a16:creationId xmlns:a16="http://schemas.microsoft.com/office/drawing/2014/main" id="{FD00FF61-C4C7-4B14-BE11-5F31F4E53418}"/>
              </a:ext>
            </a:extLst>
          </p:cNvPr>
          <p:cNvSpPr txBox="1">
            <a:spLocks/>
          </p:cNvSpPr>
          <p:nvPr/>
        </p:nvSpPr>
        <p:spPr>
          <a:xfrm>
            <a:off x="2740426" y="6042646"/>
            <a:ext cx="7407655" cy="555378"/>
          </a:xfrm>
          <a:prstGeom prst="rect">
            <a:avLst/>
          </a:prstGeom>
        </p:spPr>
        <p:txBody>
          <a:bodyPr vert="horz" lIns="91440" tIns="45720" rIns="91440" bIns="45720" rtlCol="0">
            <a:noAutofit/>
          </a:bodyPr>
          <a:lstStyle>
            <a:lvl1pPr marL="228600" indent="-228600" algn="l" defTabSz="914400" rtl="0" eaLnBrk="1" latinLnBrk="0" hangingPunct="1">
              <a:lnSpc>
                <a:spcPct val="130000"/>
              </a:lnSpc>
              <a:spcBef>
                <a:spcPts val="600"/>
              </a:spcBef>
              <a:buClr>
                <a:schemeClr val="tx2"/>
              </a:buClr>
              <a:buSzPct val="120000"/>
              <a:buFont typeface="Arial" panose="020B0604020202020204" pitchFamily="34" charset="0"/>
              <a:buChar char="•"/>
              <a:defRPr sz="1800" kern="1200">
                <a:solidFill>
                  <a:schemeClr val="tx1"/>
                </a:solidFill>
                <a:latin typeface="+mn-lt"/>
                <a:ea typeface="+mn-ea"/>
                <a:cs typeface="+mn-cs"/>
              </a:defRPr>
            </a:lvl1pPr>
            <a:lvl2pPr marL="6858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2pPr>
            <a:lvl3pPr marL="11430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3pPr>
            <a:lvl4pPr marL="16002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4pPr>
            <a:lvl5pPr marL="2057400" indent="-182880" algn="l" defTabSz="914400" rtl="0" eaLnBrk="1" latinLnBrk="0" hangingPunct="1">
              <a:lnSpc>
                <a:spcPct val="130000"/>
              </a:lnSpc>
              <a:spcBef>
                <a:spcPts val="600"/>
              </a:spcBef>
              <a:buClr>
                <a:schemeClr val="tx2"/>
              </a:buClr>
              <a:buSzPct val="120000"/>
              <a:buFont typeface="System Font Regular"/>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050" dirty="0" err="1">
                <a:latin typeface="Segoe UI" panose="020B0502040204020203" pitchFamily="34" charset="0"/>
                <a:ea typeface="Calibri" panose="020F0502020204030204" pitchFamily="34" charset="0"/>
              </a:rPr>
              <a:t>Sibilano</a:t>
            </a:r>
            <a:r>
              <a:rPr lang="en-US" sz="1050" dirty="0">
                <a:latin typeface="Segoe UI" panose="020B0502040204020203" pitchFamily="34" charset="0"/>
                <a:ea typeface="Calibri" panose="020F0502020204030204" pitchFamily="34" charset="0"/>
              </a:rPr>
              <a:t> E, Brunetti A, Buongiorno D, Lassi M, </a:t>
            </a:r>
            <a:r>
              <a:rPr lang="en-US" sz="1050" dirty="0" err="1">
                <a:latin typeface="Segoe UI" panose="020B0502040204020203" pitchFamily="34" charset="0"/>
                <a:ea typeface="Calibri" panose="020F0502020204030204" pitchFamily="34" charset="0"/>
              </a:rPr>
              <a:t>Grippo</a:t>
            </a:r>
            <a:r>
              <a:rPr lang="en-US" sz="1050" dirty="0">
                <a:latin typeface="Segoe UI" panose="020B0502040204020203" pitchFamily="34" charset="0"/>
                <a:ea typeface="Calibri" panose="020F0502020204030204" pitchFamily="34" charset="0"/>
              </a:rPr>
              <a:t> A, </a:t>
            </a:r>
            <a:r>
              <a:rPr lang="en-US" sz="1050" dirty="0" err="1">
                <a:latin typeface="Segoe UI" panose="020B0502040204020203" pitchFamily="34" charset="0"/>
                <a:ea typeface="Calibri" panose="020F0502020204030204" pitchFamily="34" charset="0"/>
              </a:rPr>
              <a:t>Bessi</a:t>
            </a:r>
            <a:r>
              <a:rPr lang="en-US" sz="1050" dirty="0">
                <a:latin typeface="Segoe UI" panose="020B0502040204020203" pitchFamily="34" charset="0"/>
                <a:ea typeface="Calibri" panose="020F0502020204030204" pitchFamily="34" charset="0"/>
              </a:rPr>
              <a:t> V, et al. An attention-based deep learning approach for the classification of subjective cognitive decline and mild cognitive impairment using resting-state EEG. Journal of Neural Engineering. 2023;20(1):016048.</a:t>
            </a:r>
          </a:p>
          <a:p>
            <a:pPr marL="0" indent="0">
              <a:buNone/>
            </a:pPr>
            <a:endParaRPr lang="en-US" sz="1050" dirty="0">
              <a:latin typeface="Segoe UI" panose="020B0502040204020203" pitchFamily="34" charset="0"/>
              <a:ea typeface="Calibri" panose="020F0502020204030204" pitchFamily="34" charset="0"/>
            </a:endParaRPr>
          </a:p>
        </p:txBody>
      </p:sp>
      <p:sp>
        <p:nvSpPr>
          <p:cNvPr id="8" name="TextBox 7">
            <a:extLst>
              <a:ext uri="{FF2B5EF4-FFF2-40B4-BE49-F238E27FC236}">
                <a16:creationId xmlns:a16="http://schemas.microsoft.com/office/drawing/2014/main" id="{2FB6078F-6C53-4F59-8BBA-B7C39B1D21D6}"/>
              </a:ext>
            </a:extLst>
          </p:cNvPr>
          <p:cNvSpPr txBox="1"/>
          <p:nvPr/>
        </p:nvSpPr>
        <p:spPr>
          <a:xfrm>
            <a:off x="637948" y="2052002"/>
            <a:ext cx="6093618" cy="1477328"/>
          </a:xfrm>
          <a:prstGeom prst="rect">
            <a:avLst/>
          </a:prstGeom>
          <a:noFill/>
        </p:spPr>
        <p:txBody>
          <a:bodyPr wrap="square">
            <a:spAutoFit/>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Proposed transformer architecture. CLS is the classification token, h = 3 is the number of heads used by multi-head attention and Depth = 2 indicates the number of times the transformer encoder block is repeated. A legend for uncaptioned blocks is provided on the bottom right corner</a:t>
            </a:r>
          </a:p>
        </p:txBody>
      </p:sp>
      <p:pic>
        <p:nvPicPr>
          <p:cNvPr id="9" name="Picture 8">
            <a:extLst>
              <a:ext uri="{FF2B5EF4-FFF2-40B4-BE49-F238E27FC236}">
                <a16:creationId xmlns:a16="http://schemas.microsoft.com/office/drawing/2014/main" id="{FC99A712-8FDE-4A28-8925-2A565D3DDB7D}"/>
              </a:ext>
            </a:extLst>
          </p:cNvPr>
          <p:cNvPicPr/>
          <p:nvPr/>
        </p:nvPicPr>
        <p:blipFill>
          <a:blip r:embed="rId2"/>
          <a:stretch>
            <a:fillRect/>
          </a:stretch>
        </p:blipFill>
        <p:spPr>
          <a:xfrm>
            <a:off x="3124200" y="2027872"/>
            <a:ext cx="5943600" cy="2802255"/>
          </a:xfrm>
          <a:prstGeom prst="rect">
            <a:avLst/>
          </a:prstGeom>
        </p:spPr>
      </p:pic>
    </p:spTree>
    <p:extLst>
      <p:ext uri="{BB962C8B-B14F-4D97-AF65-F5344CB8AC3E}">
        <p14:creationId xmlns:p14="http://schemas.microsoft.com/office/powerpoint/2010/main" val="4911878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Future Works </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66928" y="2185988"/>
            <a:ext cx="6951472" cy="3451334"/>
          </a:xfrm>
        </p:spPr>
        <p:txBody>
          <a:bodyPr/>
          <a:lstStyle/>
          <a:p>
            <a:r>
              <a:rPr lang="en-US" dirty="0"/>
              <a:t>Evaluate the effectiveness of EEG techniques in diagnosing different types of dementias</a:t>
            </a:r>
          </a:p>
          <a:p>
            <a:r>
              <a:rPr lang="en-US" sz="1800" b="0" i="0" dirty="0">
                <a:solidFill>
                  <a:srgbClr val="000000"/>
                </a:solidFill>
                <a:effectLst/>
                <a:latin typeface="WarnockPro-Regular"/>
                <a:ea typeface="Calibri" panose="020F0502020204030204" pitchFamily="34" charset="0"/>
                <a:cs typeface="Arial" panose="020B0604020202020204" pitchFamily="34" charset="0"/>
              </a:rPr>
              <a:t>Longitudinal studies to assess whether EEG biomarkers can be used to trace the progress trajectory of AD or evaluate the efficacy of pharmacological/therapeutic interventions for AD patients.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dirty="0"/>
              <a:t>the model’s accuracy can be further improved using regularization techniques</a:t>
            </a:r>
          </a:p>
          <a:p>
            <a:r>
              <a:rPr lang="en-US" dirty="0"/>
              <a:t>interpretability</a:t>
            </a:r>
          </a:p>
          <a:p>
            <a:endParaRPr lang="en-US" dirty="0"/>
          </a:p>
        </p:txBody>
      </p:sp>
    </p:spTree>
    <p:extLst>
      <p:ext uri="{BB962C8B-B14F-4D97-AF65-F5344CB8AC3E}">
        <p14:creationId xmlns:p14="http://schemas.microsoft.com/office/powerpoint/2010/main" val="173593878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Future Works </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66928" y="2185988"/>
            <a:ext cx="6951472" cy="3451334"/>
          </a:xfrm>
        </p:spPr>
        <p:txBody>
          <a:bodyPr/>
          <a:lstStyle/>
          <a:p>
            <a:r>
              <a:rPr lang="en-US" dirty="0"/>
              <a:t>other neurological disorders, such as Parkinson’s, epilepsy, and stroke, to diagnose and classify various diseases</a:t>
            </a:r>
          </a:p>
          <a:p>
            <a:r>
              <a:rPr lang="en-US" dirty="0"/>
              <a:t>In </a:t>
            </a:r>
            <a:r>
              <a:rPr lang="en-US"/>
              <a:t>transformer model improvement </a:t>
            </a:r>
            <a:r>
              <a:rPr lang="en-US" dirty="0"/>
              <a:t>of the proposed model, which could include the application of a spatial attention module on the EEG channels, is worth exploring</a:t>
            </a:r>
          </a:p>
        </p:txBody>
      </p:sp>
    </p:spTree>
    <p:extLst>
      <p:ext uri="{BB962C8B-B14F-4D97-AF65-F5344CB8AC3E}">
        <p14:creationId xmlns:p14="http://schemas.microsoft.com/office/powerpoint/2010/main" val="3639529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6EFFE0B3-6566-3F48-9291-A6A8E30E2D62}"/>
              </a:ext>
            </a:extLst>
          </p:cNvPr>
          <p:cNvSpPr>
            <a:spLocks noGrp="1"/>
          </p:cNvSpPr>
          <p:nvPr>
            <p:ph type="title"/>
          </p:nvPr>
        </p:nvSpPr>
        <p:spPr>
          <a:xfrm>
            <a:off x="566926" y="1499616"/>
            <a:ext cx="9267539" cy="590931"/>
          </a:xfrm>
        </p:spPr>
        <p:txBody>
          <a:bodyPr/>
          <a:lstStyle/>
          <a:p>
            <a:r>
              <a:rPr lang="en-US"/>
              <a:t>References</a:t>
            </a:r>
            <a:endParaRPr lang="en-US" dirty="0"/>
          </a:p>
        </p:txBody>
      </p:sp>
      <p:sp>
        <p:nvSpPr>
          <p:cNvPr id="6" name="Slide Text">
            <a:extLst>
              <a:ext uri="{FF2B5EF4-FFF2-40B4-BE49-F238E27FC236}">
                <a16:creationId xmlns:a16="http://schemas.microsoft.com/office/drawing/2014/main" id="{EC785F4B-0DF0-493F-B6F1-B56DE83DBFC6}"/>
              </a:ext>
            </a:extLst>
          </p:cNvPr>
          <p:cNvSpPr>
            <a:spLocks noGrp="1"/>
          </p:cNvSpPr>
          <p:nvPr>
            <p:ph idx="1"/>
          </p:nvPr>
        </p:nvSpPr>
        <p:spPr>
          <a:xfrm>
            <a:off x="566927" y="2185416"/>
            <a:ext cx="10508509" cy="3968249"/>
          </a:xfrm>
        </p:spPr>
        <p:txBody>
          <a:bodyPr/>
          <a:lstStyle/>
          <a:p>
            <a:r>
              <a:rPr lang="en-US" dirty="0"/>
              <a:t>Molecular Biology, Not Only for Bioinformaticians. </a:t>
            </a:r>
            <a:r>
              <a:rPr lang="en-US" dirty="0" err="1"/>
              <a:t>Istrail</a:t>
            </a:r>
            <a:r>
              <a:rPr lang="en-US" dirty="0"/>
              <a:t>, 2013</a:t>
            </a:r>
          </a:p>
          <a:p>
            <a:r>
              <a:rPr lang="en-US" dirty="0"/>
              <a:t>From sequence to function through structure: Deep learning for protein design</a:t>
            </a:r>
          </a:p>
          <a:p>
            <a:pPr marL="0" indent="0">
              <a:buNone/>
            </a:pPr>
            <a:r>
              <a:rPr lang="it-IT" dirty="0"/>
              <a:t>	NoeliaFerruz -2023</a:t>
            </a:r>
            <a:endParaRPr lang="en-US" dirty="0"/>
          </a:p>
        </p:txBody>
      </p:sp>
    </p:spTree>
    <p:extLst>
      <p:ext uri="{BB962C8B-B14F-4D97-AF65-F5344CB8AC3E}">
        <p14:creationId xmlns:p14="http://schemas.microsoft.com/office/powerpoint/2010/main" val="32728243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6EFFE0B3-6566-3F48-9291-A6A8E30E2D62}"/>
              </a:ext>
            </a:extLst>
          </p:cNvPr>
          <p:cNvSpPr>
            <a:spLocks noGrp="1"/>
          </p:cNvSpPr>
          <p:nvPr>
            <p:ph type="title"/>
          </p:nvPr>
        </p:nvSpPr>
        <p:spPr>
          <a:xfrm>
            <a:off x="566926" y="1499616"/>
            <a:ext cx="9267539" cy="590931"/>
          </a:xfrm>
        </p:spPr>
        <p:txBody>
          <a:bodyPr/>
          <a:lstStyle/>
          <a:p>
            <a:pPr algn="ctr"/>
            <a:r>
              <a:rPr lang="en-US" dirty="0"/>
              <a:t>Thank You</a:t>
            </a:r>
          </a:p>
        </p:txBody>
      </p:sp>
    </p:spTree>
    <p:extLst>
      <p:ext uri="{BB962C8B-B14F-4D97-AF65-F5344CB8AC3E}">
        <p14:creationId xmlns:p14="http://schemas.microsoft.com/office/powerpoint/2010/main" val="3492737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AD diagnosis methods</a:t>
            </a:r>
          </a:p>
        </p:txBody>
      </p:sp>
      <p:sp>
        <p:nvSpPr>
          <p:cNvPr id="5" name="Slide Text">
            <a:extLst>
              <a:ext uri="{FF2B5EF4-FFF2-40B4-BE49-F238E27FC236}">
                <a16:creationId xmlns:a16="http://schemas.microsoft.com/office/drawing/2014/main" id="{437747AF-3C22-4B56-B723-76FBB82FE584}"/>
              </a:ext>
            </a:extLst>
          </p:cNvPr>
          <p:cNvSpPr>
            <a:spLocks noGrp="1"/>
          </p:cNvSpPr>
          <p:nvPr>
            <p:ph idx="1"/>
          </p:nvPr>
        </p:nvSpPr>
        <p:spPr>
          <a:xfrm>
            <a:off x="595085" y="2642314"/>
            <a:ext cx="5500915" cy="3529013"/>
          </a:xfrm>
        </p:spPr>
        <p:txBody>
          <a:bodyPr/>
          <a:lstStyle/>
          <a:p>
            <a:r>
              <a:rPr lang="en-US" sz="1800" b="0" i="0" dirty="0">
                <a:solidFill>
                  <a:srgbClr val="000000"/>
                </a:solidFill>
                <a:effectLst/>
                <a:latin typeface="WarnockPro-Regular"/>
                <a:ea typeface="Calibri" panose="020F0502020204030204" pitchFamily="34" charset="0"/>
                <a:cs typeface="Arial" panose="020B0604020202020204" pitchFamily="34" charset="0"/>
              </a:rPr>
              <a:t> biological markers, such as amyloid-beta (Aβ) protein accumulation, which is distinctive in AD, may be found in the brain up to 20 years before the stage of dementia</a:t>
            </a:r>
            <a:endParaRPr lang="en-US" dirty="0"/>
          </a:p>
        </p:txBody>
      </p:sp>
    </p:spTree>
    <p:extLst>
      <p:ext uri="{BB962C8B-B14F-4D97-AF65-F5344CB8AC3E}">
        <p14:creationId xmlns:p14="http://schemas.microsoft.com/office/powerpoint/2010/main" val="1330789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r>
              <a:rPr lang="en-US" sz="1800" b="0" i="0" dirty="0">
                <a:solidFill>
                  <a:srgbClr val="000000"/>
                </a:solidFill>
                <a:effectLst/>
                <a:latin typeface="WarnockPro-Regular"/>
                <a:ea typeface="Calibri" panose="020F0502020204030204" pitchFamily="34" charset="0"/>
                <a:cs typeface="Arial" panose="020B0604020202020204" pitchFamily="34" charset="0"/>
              </a:rPr>
              <a:t>More than 95% of the studies that focused on EEG-based classification were conducted with fewer than 100 participants.</a:t>
            </a:r>
          </a:p>
          <a:p>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Dataset</a:t>
            </a:r>
          </a:p>
        </p:txBody>
      </p:sp>
    </p:spTree>
    <p:extLst>
      <p:ext uri="{BB962C8B-B14F-4D97-AF65-F5344CB8AC3E}">
        <p14:creationId xmlns:p14="http://schemas.microsoft.com/office/powerpoint/2010/main" val="3057001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6" y="2642314"/>
            <a:ext cx="3505428" cy="3529013"/>
          </a:xfrm>
        </p:spPr>
        <p:txBody>
          <a:bodyPr/>
          <a:lstStyle/>
          <a:p>
            <a:r>
              <a:rPr lang="en-US" sz="1800" dirty="0">
                <a:solidFill>
                  <a:srgbClr val="000000"/>
                </a:solidFill>
                <a:effectLst/>
                <a:latin typeface="MinionLT-Regular"/>
                <a:ea typeface="Calibri" panose="020F0502020204030204" pitchFamily="34" charset="0"/>
                <a:cs typeface="Arial" panose="020B0604020202020204" pitchFamily="34" charset="0"/>
              </a:rPr>
              <a:t>Clinical-demographic characteristics of population</a:t>
            </a: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Dataset</a:t>
            </a:r>
          </a:p>
        </p:txBody>
      </p:sp>
      <p:pic>
        <p:nvPicPr>
          <p:cNvPr id="5" name="Picture 4">
            <a:extLst>
              <a:ext uri="{FF2B5EF4-FFF2-40B4-BE49-F238E27FC236}">
                <a16:creationId xmlns:a16="http://schemas.microsoft.com/office/drawing/2014/main" id="{204DE3A6-5B19-4F7E-B208-7CAF569BE36E}"/>
              </a:ext>
            </a:extLst>
          </p:cNvPr>
          <p:cNvPicPr/>
          <p:nvPr/>
        </p:nvPicPr>
        <p:blipFill>
          <a:blip r:embed="rId2"/>
          <a:stretch>
            <a:fillRect/>
          </a:stretch>
        </p:blipFill>
        <p:spPr>
          <a:xfrm>
            <a:off x="3929064" y="1364276"/>
            <a:ext cx="6934196" cy="2556076"/>
          </a:xfrm>
          <a:prstGeom prst="rect">
            <a:avLst/>
          </a:prstGeom>
        </p:spPr>
      </p:pic>
    </p:spTree>
    <p:extLst>
      <p:ext uri="{BB962C8B-B14F-4D97-AF65-F5344CB8AC3E}">
        <p14:creationId xmlns:p14="http://schemas.microsoft.com/office/powerpoint/2010/main" val="4641669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 EEG changes related to AD progression into four main categories: </a:t>
            </a:r>
          </a:p>
          <a:p>
            <a:pPr lvl="1">
              <a:lnSpc>
                <a:spcPct val="107000"/>
              </a:lnSpc>
              <a:spcAft>
                <a:spcPts val="800"/>
              </a:spcAft>
            </a:pPr>
            <a:r>
              <a:rPr lang="en-US" b="0" i="0" dirty="0">
                <a:solidFill>
                  <a:srgbClr val="000000"/>
                </a:solidFill>
                <a:effectLst/>
                <a:latin typeface="WarnockPro-Regular"/>
                <a:ea typeface="Calibri" panose="020F0502020204030204" pitchFamily="34" charset="0"/>
                <a:cs typeface="Arial" panose="020B0604020202020204" pitchFamily="34" charset="0"/>
              </a:rPr>
              <a:t>slowing, </a:t>
            </a:r>
          </a:p>
          <a:p>
            <a:pPr lvl="1">
              <a:lnSpc>
                <a:spcPct val="107000"/>
              </a:lnSpc>
              <a:spcAft>
                <a:spcPts val="800"/>
              </a:spcAft>
            </a:pPr>
            <a:r>
              <a:rPr lang="en-US" b="0" i="0" dirty="0">
                <a:solidFill>
                  <a:srgbClr val="000000"/>
                </a:solidFill>
                <a:effectLst/>
                <a:latin typeface="WarnockPro-Regular"/>
                <a:ea typeface="Calibri" panose="020F0502020204030204" pitchFamily="34" charset="0"/>
                <a:cs typeface="Arial" panose="020B0604020202020204" pitchFamily="34" charset="0"/>
              </a:rPr>
              <a:t>complexity reduction, </a:t>
            </a:r>
          </a:p>
          <a:p>
            <a:pPr lvl="1">
              <a:lnSpc>
                <a:spcPct val="107000"/>
              </a:lnSpc>
              <a:spcAft>
                <a:spcPts val="800"/>
              </a:spcAft>
            </a:pPr>
            <a:r>
              <a:rPr lang="en-US" b="0" i="0" dirty="0">
                <a:solidFill>
                  <a:srgbClr val="000000"/>
                </a:solidFill>
                <a:effectLst/>
                <a:latin typeface="WarnockPro-Regular"/>
                <a:ea typeface="Calibri" panose="020F0502020204030204" pitchFamily="34" charset="0"/>
                <a:cs typeface="Arial" panose="020B0604020202020204" pitchFamily="34" charset="0"/>
              </a:rPr>
              <a:t>synchronization decrement and </a:t>
            </a:r>
          </a:p>
          <a:p>
            <a:pPr lvl="1">
              <a:lnSpc>
                <a:spcPct val="107000"/>
              </a:lnSpc>
              <a:spcAft>
                <a:spcPts val="800"/>
              </a:spcAft>
            </a:pPr>
            <a:r>
              <a:rPr lang="en-US" b="0" i="0" dirty="0" err="1">
                <a:solidFill>
                  <a:srgbClr val="000000"/>
                </a:solidFill>
                <a:effectLst/>
                <a:latin typeface="WarnockPro-Regular"/>
                <a:ea typeface="Calibri" panose="020F0502020204030204" pitchFamily="34" charset="0"/>
                <a:cs typeface="Arial" panose="020B0604020202020204" pitchFamily="34" charset="0"/>
              </a:rPr>
              <a:t>neuromodulatory</a:t>
            </a:r>
            <a:r>
              <a:rPr lang="en-US" b="0" i="0" dirty="0">
                <a:solidFill>
                  <a:srgbClr val="000000"/>
                </a:solidFill>
                <a:effectLst/>
                <a:latin typeface="WarnockPro-Regular"/>
                <a:ea typeface="Calibri" panose="020F0502020204030204" pitchFamily="34" charset="0"/>
                <a:cs typeface="Arial" panose="020B0604020202020204" pitchFamily="34" charset="0"/>
              </a:rPr>
              <a:t> deficit</a:t>
            </a:r>
          </a:p>
          <a:p>
            <a:pPr>
              <a:lnSpc>
                <a:spcPct val="107000"/>
              </a:lnSpc>
              <a:spcAft>
                <a:spcPts val="800"/>
              </a:spcAft>
            </a:pPr>
            <a:endParaRPr lang="en-US" dirty="0"/>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a:t>
            </a:r>
          </a:p>
        </p:txBody>
      </p:sp>
    </p:spTree>
    <p:extLst>
      <p:ext uri="{BB962C8B-B14F-4D97-AF65-F5344CB8AC3E}">
        <p14:creationId xmlns:p14="http://schemas.microsoft.com/office/powerpoint/2010/main" val="4071759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88DBE833-A922-5747-A36B-4314D3116822}"/>
              </a:ext>
            </a:extLst>
          </p:cNvPr>
          <p:cNvSpPr>
            <a:spLocks noGrp="1"/>
          </p:cNvSpPr>
          <p:nvPr>
            <p:ph type="title"/>
          </p:nvPr>
        </p:nvSpPr>
        <p:spPr>
          <a:xfrm>
            <a:off x="637948" y="1287250"/>
            <a:ext cx="9510133" cy="535531"/>
          </a:xfrm>
        </p:spPr>
        <p:txBody>
          <a:bodyPr/>
          <a:lstStyle/>
          <a:p>
            <a:r>
              <a:rPr lang="en-US" sz="3200" dirty="0"/>
              <a:t>Introduction</a:t>
            </a:r>
          </a:p>
        </p:txBody>
      </p:sp>
      <p:sp>
        <p:nvSpPr>
          <p:cNvPr id="3" name="Slide Text">
            <a:extLst>
              <a:ext uri="{FF2B5EF4-FFF2-40B4-BE49-F238E27FC236}">
                <a16:creationId xmlns:a16="http://schemas.microsoft.com/office/drawing/2014/main" id="{38F3A7AD-BFCA-B14B-8363-A4C1A4B746A2}"/>
              </a:ext>
            </a:extLst>
          </p:cNvPr>
          <p:cNvSpPr>
            <a:spLocks noGrp="1"/>
          </p:cNvSpPr>
          <p:nvPr>
            <p:ph idx="1"/>
          </p:nvPr>
        </p:nvSpPr>
        <p:spPr>
          <a:xfrm>
            <a:off x="595085" y="2642314"/>
            <a:ext cx="5500915" cy="3529013"/>
          </a:xfrm>
        </p:spPr>
        <p:txBody>
          <a:bodyPr/>
          <a:lstStyle/>
          <a:p>
            <a:pPr>
              <a:lnSpc>
                <a:spcPct val="107000"/>
              </a:lnSpc>
              <a:spcAft>
                <a:spcPts val="800"/>
              </a:spcAft>
            </a:pPr>
            <a:r>
              <a:rPr lang="en-US" sz="1800" b="0" i="0" dirty="0">
                <a:solidFill>
                  <a:srgbClr val="000000"/>
                </a:solidFill>
                <a:effectLst/>
                <a:latin typeface="WarnockPro-Regular"/>
                <a:ea typeface="Calibri" panose="020F0502020204030204" pitchFamily="34" charset="0"/>
                <a:cs typeface="Arial" panose="020B0604020202020204" pitchFamily="34" charset="0"/>
              </a:rPr>
              <a:t>Electroencephalography signals (EEG) are a method of detecting electrical activity in the brain</a:t>
            </a:r>
          </a:p>
          <a:p>
            <a:pPr>
              <a:lnSpc>
                <a:spcPct val="107000"/>
              </a:lnSpc>
              <a:spcAft>
                <a:spcPts val="800"/>
              </a:spcAft>
            </a:pPr>
            <a:r>
              <a:rPr lang="en-US" dirty="0"/>
              <a:t>changes can include increased slow brainwaves (delta and theta waves) [20] and decreased faster waves (alpha and beta waves)</a:t>
            </a:r>
          </a:p>
          <a:p>
            <a:pPr>
              <a:lnSpc>
                <a:spcPct val="107000"/>
              </a:lnSpc>
              <a:spcAft>
                <a:spcPts val="800"/>
              </a:spcAft>
            </a:pPr>
            <a:r>
              <a:rPr lang="en-US" dirty="0">
                <a:solidFill>
                  <a:srgbClr val="000000"/>
                </a:solidFill>
                <a:latin typeface="WarnockPro-Regular"/>
                <a:ea typeface="Calibri" panose="020F0502020204030204" pitchFamily="34" charset="0"/>
                <a:cs typeface="Arial" panose="020B0604020202020204" pitchFamily="34" charset="0"/>
              </a:rPr>
              <a:t>an increased Theta/Alpha ratio has also been reported for subjects with mild AD</a:t>
            </a:r>
          </a:p>
          <a:p>
            <a:pPr>
              <a:lnSpc>
                <a:spcPct val="107000"/>
              </a:lnSpc>
              <a:spcAft>
                <a:spcPts val="800"/>
              </a:spcAft>
            </a:pPr>
            <a:r>
              <a:rPr lang="en-US" dirty="0"/>
              <a:t>can be used to monitor changes in brain activity associated with the progression of the disease and help doctors adjust treatments and make better decisions.</a:t>
            </a:r>
          </a:p>
        </p:txBody>
      </p:sp>
      <p:sp>
        <p:nvSpPr>
          <p:cNvPr id="4" name="Slide Title">
            <a:extLst>
              <a:ext uri="{FF2B5EF4-FFF2-40B4-BE49-F238E27FC236}">
                <a16:creationId xmlns:a16="http://schemas.microsoft.com/office/drawing/2014/main" id="{AABADD51-503B-9A74-B956-2D4A45BBF8BE}"/>
              </a:ext>
            </a:extLst>
          </p:cNvPr>
          <p:cNvSpPr txBox="1">
            <a:spLocks/>
          </p:cNvSpPr>
          <p:nvPr/>
        </p:nvSpPr>
        <p:spPr>
          <a:xfrm>
            <a:off x="967666" y="1933580"/>
            <a:ext cx="9180415" cy="424732"/>
          </a:xfrm>
          <a:prstGeom prst="rect">
            <a:avLst/>
          </a:prstGeom>
        </p:spPr>
        <p:txBody>
          <a:bodyPr vert="horz" wrap="square" lIns="91440" tIns="45720" rIns="91440" bIns="45720" rtlCol="0" anchor="b" anchorCtr="0">
            <a:spAutoFit/>
          </a:bodyPr>
          <a:lstStyle>
            <a:lvl1pPr algn="l" defTabSz="914400" rtl="0" eaLnBrk="1" latinLnBrk="0" hangingPunct="1">
              <a:lnSpc>
                <a:spcPct val="90000"/>
              </a:lnSpc>
              <a:spcBef>
                <a:spcPct val="0"/>
              </a:spcBef>
              <a:buNone/>
              <a:defRPr sz="3600" b="0" i="0" kern="1200">
                <a:solidFill>
                  <a:schemeClr val="tx2"/>
                </a:solidFill>
                <a:latin typeface="+mj-lt"/>
                <a:ea typeface="+mj-ea"/>
                <a:cs typeface="+mj-cs"/>
              </a:defRPr>
            </a:lvl1pPr>
          </a:lstStyle>
          <a:p>
            <a:r>
              <a:rPr lang="en-US" sz="2400" dirty="0">
                <a:solidFill>
                  <a:schemeClr val="tx1"/>
                </a:solidFill>
              </a:rPr>
              <a:t>EEG</a:t>
            </a:r>
          </a:p>
        </p:txBody>
      </p:sp>
    </p:spTree>
    <p:extLst>
      <p:ext uri="{BB962C8B-B14F-4D97-AF65-F5344CB8AC3E}">
        <p14:creationId xmlns:p14="http://schemas.microsoft.com/office/powerpoint/2010/main" val="2883141528"/>
      </p:ext>
    </p:extLst>
  </p:cSld>
  <p:clrMapOvr>
    <a:masterClrMapping/>
  </p:clrMapOvr>
</p:sld>
</file>

<file path=ppt/theme/theme1.xml><?xml version="1.0" encoding="utf-8"?>
<a:theme xmlns:a="http://schemas.openxmlformats.org/drawingml/2006/main" name="Office Theme">
  <a:themeElements>
    <a:clrScheme name="UB Brand Colors">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005BBB"/>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2115</TotalTime>
  <Words>2705</Words>
  <Application>Microsoft Office PowerPoint</Application>
  <PresentationFormat>Widescreen</PresentationFormat>
  <Paragraphs>206</Paragraphs>
  <Slides>47</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47</vt:i4>
      </vt:variant>
    </vt:vector>
  </HeadingPairs>
  <TitlesOfParts>
    <vt:vector size="62" baseType="lpstr">
      <vt:lpstr>Arial</vt:lpstr>
      <vt:lpstr>Arial Regular</vt:lpstr>
      <vt:lpstr>Calibri</vt:lpstr>
      <vt:lpstr>CharisSIL</vt:lpstr>
      <vt:lpstr>CharisSIL-Bold</vt:lpstr>
      <vt:lpstr>CMMI8</vt:lpstr>
      <vt:lpstr>CMR8</vt:lpstr>
      <vt:lpstr>MinionLT-Italic</vt:lpstr>
      <vt:lpstr>MinionLT-Regular</vt:lpstr>
      <vt:lpstr>Segoe UI</vt:lpstr>
      <vt:lpstr>STIX-Regular</vt:lpstr>
      <vt:lpstr>System Font Regular</vt:lpstr>
      <vt:lpstr>TimesLTStd-Roman</vt:lpstr>
      <vt:lpstr>WarnockPro-Regular</vt:lpstr>
      <vt:lpstr>Office Theme</vt:lpstr>
      <vt:lpstr>Early Detection of Alzheimer’s disease</vt:lpstr>
      <vt:lpstr>Table of Contents</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Introduction</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Methods</vt:lpstr>
      <vt:lpstr>Future Works </vt:lpstr>
      <vt:lpstr>Future Works </vt:lpstr>
      <vt:lpstr>References</vt:lpstr>
      <vt:lpstr>Thank You</vt:lpstr>
    </vt:vector>
  </TitlesOfParts>
  <Manager/>
  <Company>University at Buffalo</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Presentation</dc:title>
  <dc:subject/>
  <dc:creator>Division of University Communications</dc:creator>
  <cp:keywords/>
  <dc:description/>
  <cp:lastModifiedBy>ramin nourizadeh</cp:lastModifiedBy>
  <cp:revision>174</cp:revision>
  <cp:lastPrinted>2022-10-25T10:19:40Z</cp:lastPrinted>
  <dcterms:created xsi:type="dcterms:W3CDTF">2019-04-04T19:20:28Z</dcterms:created>
  <dcterms:modified xsi:type="dcterms:W3CDTF">2024-01-08T17:01:32Z</dcterms:modified>
  <cp:category/>
</cp:coreProperties>
</file>

<file path=docProps/thumbnail.jpeg>
</file>